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61" r:id="rId2"/>
  </p:sldIdLst>
  <p:sldSz cx="49377600" cy="329184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55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a:srgbClr val="CB521E"/>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autoAdjust="0"/>
    <p:restoredTop sz="94660"/>
  </p:normalViewPr>
  <p:slideViewPr>
    <p:cSldViewPr snapToGrid="0" showGuides="1">
      <p:cViewPr>
        <p:scale>
          <a:sx n="28" d="100"/>
          <a:sy n="28" d="100"/>
        </p:scale>
        <p:origin x="2136" y="792"/>
      </p:cViewPr>
      <p:guideLst>
        <p:guide orient="horz" pos="10368"/>
        <p:guide pos="1552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microsoft.com/office/2016/11/relationships/changesInfo" Target="changesInfos/changesInfo1.xml"/><Relationship Id="rId1" Type="http://schemas.openxmlformats.org/officeDocument/2006/relationships/slideMaster" Target="slideMasters/slideMaster1.xml"/><Relationship Id="rId2"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n-Liang Liu" userId="f9fa88e80721a27c" providerId="LiveId" clId="{3372FD4E-963C-45AB-ACC8-4D03A7B2FC08}"/>
    <pc:docChg chg="delSld">
      <pc:chgData name="Yen-Liang Liu" userId="f9fa88e80721a27c" providerId="LiveId" clId="{3372FD4E-963C-45AB-ACC8-4D03A7B2FC08}" dt="2018-02-15T15:52:10.431" v="1" actId="2696"/>
      <pc:docMkLst>
        <pc:docMk/>
      </pc:docMkLst>
      <pc:sldChg chg="del">
        <pc:chgData name="Yen-Liang Liu" userId="f9fa88e80721a27c" providerId="LiveId" clId="{3372FD4E-963C-45AB-ACC8-4D03A7B2FC08}" dt="2018-02-15T15:52:08.131" v="0" actId="2696"/>
        <pc:sldMkLst>
          <pc:docMk/>
          <pc:sldMk cId="404942798" sldId="260"/>
        </pc:sldMkLst>
      </pc:sldChg>
      <pc:sldChg chg="del">
        <pc:chgData name="Yen-Liang Liu" userId="f9fa88e80721a27c" providerId="LiveId" clId="{3372FD4E-963C-45AB-ACC8-4D03A7B2FC08}" dt="2018-02-15T15:52:10.431" v="1" actId="2696"/>
        <pc:sldMkLst>
          <pc:docMk/>
          <pc:sldMk cId="4135965562" sldId="262"/>
        </pc:sldMkLst>
      </pc:sldChg>
    </pc:docChg>
  </pc:docChgLst>
</pc:chgInfo>
</file>

<file path=ppt/media/image1.png>
</file>

<file path=ppt/media/image10.tiff>
</file>

<file path=ppt/media/image11.tiff>
</file>

<file path=ppt/media/image12.tiff>
</file>

<file path=ppt/media/image13.tiff>
</file>

<file path=ppt/media/image14.tiff>
</file>

<file path=ppt/media/image15.png>
</file>

<file path=ppt/media/image16.jpg>
</file>

<file path=ppt/media/image17.jpg>
</file>

<file path=ppt/media/image18.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5387342"/>
            <a:ext cx="4197096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6172200" y="17289782"/>
            <a:ext cx="370332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182787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617858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335848" y="1752600"/>
            <a:ext cx="1064704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94713" y="1752600"/>
            <a:ext cx="3132391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3645067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87582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68995" y="8206749"/>
            <a:ext cx="4258818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3368995" y="22029429"/>
            <a:ext cx="4258818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709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947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9974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3484650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01141" y="1752607"/>
            <a:ext cx="425881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401147" y="8069582"/>
            <a:ext cx="20889036"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401147" y="12024360"/>
            <a:ext cx="20889036"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997413" y="8069582"/>
            <a:ext cx="20991911"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4997413" y="12024360"/>
            <a:ext cx="20991911"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E045F5-B9FA-4B55-86CD-2814E77DCCE6}" type="datetimeFigureOut">
              <a:rPr lang="en-US" smtClean="0"/>
              <a:t>12/4/18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34897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E045F5-B9FA-4B55-86CD-2814E77DCCE6}" type="datetimeFigureOut">
              <a:rPr lang="en-US" smtClean="0"/>
              <a:t>12/4/18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2817787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045F5-B9FA-4B55-86CD-2814E77DCCE6}" type="datetimeFigureOut">
              <a:rPr lang="en-US" smtClean="0"/>
              <a:t>12/4/18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4251504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20991911" y="4739647"/>
            <a:ext cx="2499741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937404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991911" y="4739647"/>
            <a:ext cx="2499741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519646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4710" y="1752607"/>
            <a:ext cx="425881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94710" y="8763000"/>
            <a:ext cx="4258818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94710" y="30510487"/>
            <a:ext cx="1110996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4E045F5-B9FA-4B55-86CD-2814E77DCCE6}" type="datetimeFigureOut">
              <a:rPr lang="en-US" smtClean="0"/>
              <a:t>12/4/18</a:t>
            </a:fld>
            <a:endParaRPr lang="en-US"/>
          </a:p>
        </p:txBody>
      </p:sp>
      <p:sp>
        <p:nvSpPr>
          <p:cNvPr id="5" name="Footer Placeholder 4"/>
          <p:cNvSpPr>
            <a:spLocks noGrp="1"/>
          </p:cNvSpPr>
          <p:nvPr>
            <p:ph type="ftr" sz="quarter" idx="3"/>
          </p:nvPr>
        </p:nvSpPr>
        <p:spPr>
          <a:xfrm>
            <a:off x="16356330" y="30510487"/>
            <a:ext cx="1666494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4872930" y="30510487"/>
            <a:ext cx="1110996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4A5097F-B7CA-4ECC-915D-13C2247A3A5E}" type="slidenum">
              <a:rPr lang="en-US" smtClean="0"/>
              <a:t>‹#›</a:t>
            </a:fld>
            <a:endParaRPr lang="en-US"/>
          </a:p>
        </p:txBody>
      </p:sp>
    </p:spTree>
    <p:extLst>
      <p:ext uri="{BB962C8B-B14F-4D97-AF65-F5344CB8AC3E}">
        <p14:creationId xmlns:p14="http://schemas.microsoft.com/office/powerpoint/2010/main" val="148927509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tiff"/><Relationship Id="rId12" Type="http://schemas.openxmlformats.org/officeDocument/2006/relationships/image" Target="../media/image11.tiff"/><Relationship Id="rId13" Type="http://schemas.openxmlformats.org/officeDocument/2006/relationships/image" Target="../media/image12.tiff"/><Relationship Id="rId14" Type="http://schemas.openxmlformats.org/officeDocument/2006/relationships/image" Target="../media/image13.tiff"/><Relationship Id="rId15" Type="http://schemas.openxmlformats.org/officeDocument/2006/relationships/image" Target="../media/image14.tiff"/><Relationship Id="rId16" Type="http://schemas.openxmlformats.org/officeDocument/2006/relationships/image" Target="../media/image15.png"/><Relationship Id="rId17" Type="http://schemas.openxmlformats.org/officeDocument/2006/relationships/image" Target="../media/image16.jpg"/><Relationship Id="rId18" Type="http://schemas.openxmlformats.org/officeDocument/2006/relationships/image" Target="../media/image17.jpg"/><Relationship Id="rId19"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8" Type="http://schemas.openxmlformats.org/officeDocument/2006/relationships/image" Target="../media/image7.tiff"/><Relationship Id="rId9" Type="http://schemas.openxmlformats.org/officeDocument/2006/relationships/image" Target="../media/image8.tiff"/><Relationship Id="rId10"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Rectangle 100">
            <a:extLst>
              <a:ext uri="{FF2B5EF4-FFF2-40B4-BE49-F238E27FC236}">
                <a16:creationId xmlns:a16="http://schemas.microsoft.com/office/drawing/2014/main" xmlns="" id="{6007E5CF-FEA0-4E11-A047-F7E13D3D831D}"/>
              </a:ext>
            </a:extLst>
          </p:cNvPr>
          <p:cNvSpPr/>
          <p:nvPr/>
        </p:nvSpPr>
        <p:spPr>
          <a:xfrm>
            <a:off x="33043056" y="5759387"/>
            <a:ext cx="1591056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38" name="Rectangle 137">
            <a:extLst>
              <a:ext uri="{FF2B5EF4-FFF2-40B4-BE49-F238E27FC236}">
                <a16:creationId xmlns:a16="http://schemas.microsoft.com/office/drawing/2014/main" xmlns="" id="{9C39B840-E6BC-4A1D-A2ED-C25B0A16D079}"/>
              </a:ext>
            </a:extLst>
          </p:cNvPr>
          <p:cNvSpPr/>
          <p:nvPr/>
        </p:nvSpPr>
        <p:spPr>
          <a:xfrm>
            <a:off x="33016502" y="16795793"/>
            <a:ext cx="16002000" cy="76911"/>
          </a:xfrm>
          <a:prstGeom prst="rect">
            <a:avLst/>
          </a:prstGeom>
          <a:solidFill>
            <a:schemeClr val="accent1">
              <a:lumMod val="20000"/>
              <a:lumOff val="80000"/>
            </a:schemeClr>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465" name="Rectangle 464"/>
          <p:cNvSpPr/>
          <p:nvPr/>
        </p:nvSpPr>
        <p:spPr>
          <a:xfrm>
            <a:off x="16643775" y="5762765"/>
            <a:ext cx="1600200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976" dirty="0"/>
              <a:t> 	</a:t>
            </a:r>
          </a:p>
        </p:txBody>
      </p:sp>
      <p:sp>
        <p:nvSpPr>
          <p:cNvPr id="466" name="Rectangle 465"/>
          <p:cNvSpPr/>
          <p:nvPr/>
        </p:nvSpPr>
        <p:spPr>
          <a:xfrm>
            <a:off x="16680351" y="4707930"/>
            <a:ext cx="16002000" cy="1020942"/>
          </a:xfrm>
          <a:prstGeom prst="rect">
            <a:avLst/>
          </a:prstGeom>
          <a:solidFill>
            <a:schemeClr val="accent1">
              <a:lumMod val="75000"/>
            </a:schemeClr>
          </a:solidFill>
          <a:ln w="76200" cmpd="sng">
            <a:solidFill>
              <a:schemeClr val="accent1">
                <a:lumMod val="75000"/>
              </a:schemeClr>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4" name="Rectangle 3"/>
          <p:cNvSpPr/>
          <p:nvPr/>
        </p:nvSpPr>
        <p:spPr>
          <a:xfrm>
            <a:off x="278813" y="210564"/>
            <a:ext cx="48757604" cy="4278134"/>
          </a:xfrm>
          <a:prstGeom prst="rect">
            <a:avLst/>
          </a:prstGeom>
          <a:solidFill>
            <a:schemeClr val="bg2"/>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76" dirty="0"/>
          </a:p>
        </p:txBody>
      </p:sp>
      <p:sp>
        <p:nvSpPr>
          <p:cNvPr id="20" name="TextBox 9"/>
          <p:cNvSpPr txBox="1">
            <a:spLocks noChangeArrowheads="1"/>
          </p:cNvSpPr>
          <p:nvPr/>
        </p:nvSpPr>
        <p:spPr bwMode="auto">
          <a:xfrm>
            <a:off x="9805803" y="710676"/>
            <a:ext cx="29680268" cy="204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2136" tIns="56072" rIns="112136" bIns="56072">
            <a:spAutoFit/>
          </a:bodyPr>
          <a:lstStyle/>
          <a:p>
            <a:pPr algn="ctr">
              <a:lnSpc>
                <a:spcPts val="7500"/>
              </a:lnSpc>
            </a:pPr>
            <a:r>
              <a:rPr lang="en-US" altLang="zh-TW" sz="7200" b="1" dirty="0" smtClean="0">
                <a:solidFill>
                  <a:schemeClr val="accent1">
                    <a:lumMod val="75000"/>
                  </a:schemeClr>
                </a:solidFill>
              </a:rPr>
              <a:t>IDS</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702:</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Consumer</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Lending</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Default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Risk</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Analysis</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Logistic</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Regression</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Approach</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with</a:t>
            </a:r>
            <a:r>
              <a:rPr lang="zh-TW" altLang="en-US" sz="7200" b="1" dirty="0">
                <a:solidFill>
                  <a:schemeClr val="accent1">
                    <a:lumMod val="75000"/>
                  </a:schemeClr>
                </a:solidFill>
              </a:rPr>
              <a:t> </a:t>
            </a:r>
            <a:r>
              <a:rPr lang="en-US" altLang="zh-TW" sz="7200" b="1" dirty="0" smtClean="0">
                <a:solidFill>
                  <a:schemeClr val="accent1">
                    <a:lumMod val="75000"/>
                  </a:schemeClr>
                </a:solidFill>
              </a:rPr>
              <a:t>Home</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Credit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Group</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Dataset</a:t>
            </a:r>
            <a:endParaRPr lang="en-US" sz="7200" b="1" dirty="0">
              <a:solidFill>
                <a:schemeClr val="accent1">
                  <a:lumMod val="75000"/>
                </a:schemeClr>
              </a:solidFill>
            </a:endParaRPr>
          </a:p>
        </p:txBody>
      </p:sp>
      <p:sp>
        <p:nvSpPr>
          <p:cNvPr id="22" name="Text Box 12"/>
          <p:cNvSpPr txBox="1">
            <a:spLocks noChangeArrowheads="1"/>
          </p:cNvSpPr>
          <p:nvPr/>
        </p:nvSpPr>
        <p:spPr bwMode="auto">
          <a:xfrm>
            <a:off x="11449679" y="3619298"/>
            <a:ext cx="30199545" cy="699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38800" tIns="69400" rIns="138800" bIns="69400">
            <a:spAutoFit/>
          </a:bodyPr>
          <a:lstStyle>
            <a:lvl1pPr>
              <a:spcBef>
                <a:spcPct val="20000"/>
              </a:spcBef>
              <a:buFont typeface="Arial" panose="020B0604020202020204" pitchFamily="34" charset="0"/>
              <a:buChar char="•"/>
              <a:defRPr sz="121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106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90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75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7500">
                <a:solidFill>
                  <a:schemeClr val="tx1"/>
                </a:solidFill>
                <a:latin typeface="Calibri" panose="020F0502020204030204" pitchFamily="34" charset="0"/>
              </a:defRPr>
            </a:lvl5pPr>
            <a:lvl6pPr marL="25146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6pPr>
            <a:lvl7pPr marL="29718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7pPr>
            <a:lvl8pPr marL="34290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8pPr>
            <a:lvl9pPr marL="38862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endParaRPr lang="en-US" altLang="en-US" sz="3336" dirty="0">
              <a:solidFill>
                <a:schemeClr val="bg1"/>
              </a:solidFill>
              <a:latin typeface="+mn-lt"/>
            </a:endParaRPr>
          </a:p>
        </p:txBody>
      </p:sp>
      <p:sp>
        <p:nvSpPr>
          <p:cNvPr id="154" name="Rectangle 153"/>
          <p:cNvSpPr/>
          <p:nvPr/>
        </p:nvSpPr>
        <p:spPr>
          <a:xfrm>
            <a:off x="288928" y="5769131"/>
            <a:ext cx="16002000" cy="76911"/>
          </a:xfrm>
          <a:prstGeom prst="rect">
            <a:avLst/>
          </a:prstGeom>
          <a:solidFill>
            <a:schemeClr val="bg2"/>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81" name="Rectangle 180"/>
          <p:cNvSpPr/>
          <p:nvPr/>
        </p:nvSpPr>
        <p:spPr>
          <a:xfrm>
            <a:off x="288923" y="4725450"/>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solidFill>
                <a:schemeClr val="accent1">
                  <a:lumMod val="75000"/>
                </a:schemeClr>
              </a:solidFill>
              <a:latin typeface="Helvetica"/>
              <a:cs typeface="Helvetica"/>
            </a:endParaRPr>
          </a:p>
        </p:txBody>
      </p:sp>
      <p:sp>
        <p:nvSpPr>
          <p:cNvPr id="155" name="Rectangle 154"/>
          <p:cNvSpPr/>
          <p:nvPr/>
        </p:nvSpPr>
        <p:spPr>
          <a:xfrm>
            <a:off x="288923" y="4734914"/>
            <a:ext cx="16002000" cy="4658307"/>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6" name="Rectangle 5"/>
          <p:cNvSpPr/>
          <p:nvPr/>
        </p:nvSpPr>
        <p:spPr>
          <a:xfrm>
            <a:off x="-99507" y="4866003"/>
            <a:ext cx="16002000" cy="787090"/>
          </a:xfrm>
          <a:prstGeom prst="rect">
            <a:avLst/>
          </a:prstGeom>
        </p:spPr>
        <p:txBody>
          <a:bodyPr wrap="square">
            <a:spAutoFit/>
          </a:bodyPr>
          <a:lstStyle/>
          <a:p>
            <a:pPr algn="ctr"/>
            <a:r>
              <a:rPr lang="en-US" sz="4500" b="1" spc="312" dirty="0">
                <a:solidFill>
                  <a:schemeClr val="bg1"/>
                </a:solidFill>
                <a:latin typeface="Helvetica"/>
                <a:cs typeface="Helvetica"/>
              </a:rPr>
              <a:t>Introduction</a:t>
            </a:r>
          </a:p>
        </p:txBody>
      </p:sp>
      <p:sp>
        <p:nvSpPr>
          <p:cNvPr id="7" name="Rectangle 6"/>
          <p:cNvSpPr/>
          <p:nvPr/>
        </p:nvSpPr>
        <p:spPr>
          <a:xfrm>
            <a:off x="33182320" y="29346155"/>
            <a:ext cx="15523260" cy="1631216"/>
          </a:xfrm>
          <a:prstGeom prst="rect">
            <a:avLst/>
          </a:prstGeom>
        </p:spPr>
        <p:txBody>
          <a:bodyPr wrap="square">
            <a:spAutoFit/>
          </a:bodyPr>
          <a:lstStyle/>
          <a:p>
            <a:pPr marL="457200" indent="-457200" algn="just">
              <a:lnSpc>
                <a:spcPts val="3000"/>
              </a:lnSpc>
              <a:buFont typeface="Arial" charset="0"/>
              <a:buChar char="•"/>
            </a:pPr>
            <a:r>
              <a:rPr lang="en-US" altLang="zh-TW" sz="2920" dirty="0" smtClean="0">
                <a:solidFill>
                  <a:srgbClr val="222222"/>
                </a:solidFill>
                <a:latin typeface="Helvetica" charset="0"/>
                <a:ea typeface="Helvetica" charset="0"/>
                <a:cs typeface="Helvetica" charset="0"/>
              </a:rPr>
              <a:t>Isaac</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Kwame</a:t>
            </a:r>
            <a:r>
              <a:rPr lang="zh-TW" altLang="en-US" sz="2920" dirty="0" smtClean="0">
                <a:solidFill>
                  <a:srgbClr val="222222"/>
                </a:solidFill>
                <a:latin typeface="Helvetica" charset="0"/>
                <a:ea typeface="Helvetica" charset="0"/>
                <a:cs typeface="Helvetica" charset="0"/>
              </a:rPr>
              <a:t> </a:t>
            </a:r>
            <a:r>
              <a:rPr lang="en-US" altLang="zh-TW" sz="2920" dirty="0" err="1" smtClean="0">
                <a:solidFill>
                  <a:srgbClr val="222222"/>
                </a:solidFill>
                <a:latin typeface="Helvetica" charset="0"/>
                <a:ea typeface="Helvetica" charset="0"/>
                <a:cs typeface="Helvetica" charset="0"/>
              </a:rPr>
              <a:t>Baidoo</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et al. </a:t>
            </a:r>
            <a:r>
              <a:rPr lang="en-US" sz="2920" dirty="0">
                <a:solidFill>
                  <a:srgbClr val="222222"/>
                </a:solidFill>
                <a:latin typeface="Helvetica" charset="0"/>
                <a:ea typeface="Helvetica" charset="0"/>
                <a:cs typeface="Helvetica" charset="0"/>
              </a:rPr>
              <a:t>“</a:t>
            </a:r>
            <a:r>
              <a:rPr lang="en-US" altLang="zh-TW" sz="2920" dirty="0" smtClean="0">
                <a:solidFill>
                  <a:srgbClr val="222222"/>
                </a:solidFill>
                <a:latin typeface="Helvetica" charset="0"/>
                <a:ea typeface="Helvetica" charset="0"/>
                <a:cs typeface="Helvetica" charset="0"/>
              </a:rPr>
              <a:t>Delinquency</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and</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default</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risk</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modeling</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of</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microfinance</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in</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Ghana</a:t>
            </a:r>
            <a:r>
              <a:rPr lang="en-US" sz="2920" dirty="0" smtClean="0">
                <a:latin typeface="Helvetica" charset="0"/>
                <a:ea typeface="Helvetica" charset="0"/>
                <a:cs typeface="Helvetica" charset="0"/>
              </a:rPr>
              <a:t> ”</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Ghanaian</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Journal</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of</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Economics</a:t>
            </a:r>
            <a:r>
              <a:rPr lang="en-US" sz="2920" dirty="0">
                <a:solidFill>
                  <a:srgbClr val="222222"/>
                </a:solidFill>
                <a:latin typeface="Helvetica" charset="0"/>
                <a:ea typeface="Helvetica" charset="0"/>
                <a:cs typeface="Helvetica" charset="0"/>
              </a:rPr>
              <a:t> </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(2015).</a:t>
            </a:r>
          </a:p>
          <a:p>
            <a:pPr marL="457200" indent="-457200" algn="just">
              <a:lnSpc>
                <a:spcPts val="3000"/>
              </a:lnSpc>
              <a:buFont typeface="Arial" charset="0"/>
              <a:buChar char="•"/>
            </a:pPr>
            <a:r>
              <a:rPr lang="en-US" altLang="zh-TW" sz="2920" dirty="0" err="1" smtClean="0">
                <a:latin typeface="Helvetica" charset="0"/>
                <a:ea typeface="Helvetica" charset="0"/>
                <a:cs typeface="Helvetica" charset="0"/>
              </a:rPr>
              <a:t>Steenackers</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A.</a:t>
            </a:r>
            <a:r>
              <a:rPr lang="en-US" sz="2920" dirty="0" smtClean="0">
                <a:latin typeface="Helvetica" charset="0"/>
                <a:ea typeface="Helvetica" charset="0"/>
                <a:cs typeface="Helvetica" charset="0"/>
              </a:rPr>
              <a:t>, </a:t>
            </a:r>
            <a:r>
              <a:rPr lang="en-US" sz="2920" dirty="0">
                <a:latin typeface="Helvetica" charset="0"/>
                <a:ea typeface="Helvetica" charset="0"/>
                <a:cs typeface="Helvetica" charset="0"/>
              </a:rPr>
              <a:t>et al. </a:t>
            </a:r>
            <a:r>
              <a:rPr lang="en-US" sz="2920" dirty="0" smtClean="0">
                <a:solidFill>
                  <a:srgbClr val="222222"/>
                </a:solidFill>
                <a:latin typeface="Helvetica" charset="0"/>
                <a:ea typeface="Helvetica" charset="0"/>
                <a:cs typeface="Helvetica" charset="0"/>
              </a:rPr>
              <a:t>“</a:t>
            </a:r>
            <a:r>
              <a:rPr lang="en-US" altLang="zh-TW" sz="2920" dirty="0" smtClean="0">
                <a:latin typeface="Helvetica" charset="0"/>
                <a:ea typeface="Helvetica" charset="0"/>
                <a:cs typeface="Helvetica" charset="0"/>
              </a:rPr>
              <a:t>A</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Credit</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Scoring</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Model</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for</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Personal</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Loans</a:t>
            </a:r>
            <a:r>
              <a:rPr lang="en-US" sz="2920" dirty="0">
                <a:latin typeface="Helvetica" charset="0"/>
                <a:ea typeface="Helvetica" charset="0"/>
                <a:cs typeface="Helvetica" charset="0"/>
              </a:rPr>
              <a:t>”</a:t>
            </a:r>
            <a:r>
              <a:rPr lang="en-US" sz="2920" dirty="0">
                <a:latin typeface="Helvetica" charset="0"/>
                <a:ea typeface="Helvetica" charset="0"/>
                <a:cs typeface="Helvetica" charset="0"/>
              </a:rPr>
              <a:t> </a:t>
            </a:r>
            <a:r>
              <a:rPr lang="en-US" altLang="zh-TW" sz="2920" b="1" i="1" u="sng" dirty="0" smtClean="0">
                <a:latin typeface="Helvetica" charset="0"/>
                <a:ea typeface="Helvetica" charset="0"/>
                <a:cs typeface="Helvetica" charset="0"/>
              </a:rPr>
              <a:t>Insurance:</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Mathematics</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and</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Economics</a:t>
            </a:r>
            <a:r>
              <a:rPr lang="zh-TW" altLang="en-US" sz="2920" dirty="0">
                <a:latin typeface="Helvetica" charset="0"/>
                <a:ea typeface="Helvetica" charset="0"/>
                <a:cs typeface="Helvetica" charset="0"/>
              </a:rPr>
              <a:t> </a:t>
            </a:r>
            <a:r>
              <a:rPr lang="en-US" altLang="zh-TW" sz="2920" dirty="0" smtClean="0">
                <a:latin typeface="Helvetica" charset="0"/>
                <a:ea typeface="Helvetica" charset="0"/>
                <a:cs typeface="Helvetica" charset="0"/>
              </a:rPr>
              <a:t>(1989)</a:t>
            </a:r>
            <a:endParaRPr lang="en-US" sz="2920" dirty="0">
              <a:latin typeface="Helvetica" charset="0"/>
              <a:ea typeface="Helvetica" charset="0"/>
              <a:cs typeface="Helvetica" charset="0"/>
            </a:endParaRPr>
          </a:p>
        </p:txBody>
      </p:sp>
      <p:sp>
        <p:nvSpPr>
          <p:cNvPr id="207" name="Rectangle 206"/>
          <p:cNvSpPr/>
          <p:nvPr/>
        </p:nvSpPr>
        <p:spPr>
          <a:xfrm>
            <a:off x="33034417" y="29069284"/>
            <a:ext cx="16002000" cy="76911"/>
          </a:xfrm>
          <a:prstGeom prst="rect">
            <a:avLst/>
          </a:prstGeom>
          <a:solidFill>
            <a:schemeClr val="accent1">
              <a:lumMod val="20000"/>
              <a:lumOff val="80000"/>
            </a:schemeClr>
          </a:solidFill>
          <a:ln w="76200" cmpd="sng">
            <a:solidFill>
              <a:schemeClr val="accent1">
                <a:lumMod val="20000"/>
                <a:lumOff val="80000"/>
              </a:schemeClr>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208" name="Rectangle 207"/>
          <p:cNvSpPr/>
          <p:nvPr/>
        </p:nvSpPr>
        <p:spPr>
          <a:xfrm>
            <a:off x="33034437" y="28027704"/>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209" name="Rectangle 208"/>
          <p:cNvSpPr/>
          <p:nvPr/>
        </p:nvSpPr>
        <p:spPr>
          <a:xfrm>
            <a:off x="33051671" y="28219526"/>
            <a:ext cx="16002000" cy="787090"/>
          </a:xfrm>
          <a:prstGeom prst="rect">
            <a:avLst/>
          </a:prstGeom>
        </p:spPr>
        <p:txBody>
          <a:bodyPr wrap="square">
            <a:spAutoFit/>
          </a:bodyPr>
          <a:lstStyle/>
          <a:p>
            <a:pPr algn="ctr"/>
            <a:r>
              <a:rPr lang="en-US" altLang="zh-TW" sz="4176" b="1" spc="312" dirty="0">
                <a:solidFill>
                  <a:schemeClr val="bg1"/>
                </a:solidFill>
                <a:latin typeface="Helvetica"/>
                <a:cs typeface="Helvetica"/>
              </a:rPr>
              <a:t>References &amp; Acknowledgement </a:t>
            </a:r>
            <a:r>
              <a:rPr lang="en-US" sz="4176" b="1" spc="312" dirty="0">
                <a:solidFill>
                  <a:schemeClr val="bg1"/>
                </a:solidFill>
                <a:latin typeface="Helvetica"/>
                <a:cs typeface="Helvetica"/>
              </a:rPr>
              <a:t> </a:t>
            </a:r>
          </a:p>
        </p:txBody>
      </p:sp>
      <p:sp>
        <p:nvSpPr>
          <p:cNvPr id="210" name="Rectangle 209"/>
          <p:cNvSpPr/>
          <p:nvPr/>
        </p:nvSpPr>
        <p:spPr>
          <a:xfrm>
            <a:off x="33034437" y="28027704"/>
            <a:ext cx="16002000" cy="4561511"/>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213" name="Rectangle 212"/>
          <p:cNvSpPr/>
          <p:nvPr/>
        </p:nvSpPr>
        <p:spPr>
          <a:xfrm>
            <a:off x="288923" y="9639755"/>
            <a:ext cx="16002000" cy="1424366"/>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4500" b="1" spc="312" dirty="0" smtClean="0">
                <a:latin typeface="Helvetica"/>
                <a:cs typeface="Helvetica"/>
              </a:rPr>
              <a:t>Data</a:t>
            </a:r>
            <a:r>
              <a:rPr lang="zh-TW" altLang="en-US" sz="4500" b="1" spc="312" dirty="0" smtClean="0">
                <a:latin typeface="Helvetica"/>
                <a:cs typeface="Helvetica"/>
              </a:rPr>
              <a:t> </a:t>
            </a:r>
            <a:r>
              <a:rPr lang="en-US" altLang="zh-TW" sz="4500" b="1" spc="312" dirty="0" smtClean="0">
                <a:latin typeface="Helvetica"/>
                <a:cs typeface="Helvetica"/>
              </a:rPr>
              <a:t>Summary</a:t>
            </a:r>
            <a:r>
              <a:rPr lang="zh-TW" altLang="en-US" sz="4500" b="1" spc="312" dirty="0" smtClean="0">
                <a:latin typeface="Helvetica"/>
                <a:cs typeface="Helvetica"/>
              </a:rPr>
              <a:t> </a:t>
            </a:r>
            <a:r>
              <a:rPr lang="en-US" altLang="zh-TW" sz="4500" b="1" spc="312" dirty="0" smtClean="0">
                <a:latin typeface="Helvetica"/>
                <a:cs typeface="Helvetica"/>
              </a:rPr>
              <a:t>and</a:t>
            </a:r>
            <a:r>
              <a:rPr lang="zh-TW" altLang="en-US" sz="4500" b="1" spc="312" dirty="0" smtClean="0">
                <a:latin typeface="Helvetica"/>
                <a:cs typeface="Helvetica"/>
              </a:rPr>
              <a:t> </a:t>
            </a:r>
            <a:r>
              <a:rPr lang="en-US" altLang="zh-TW" sz="4500" b="1" spc="312" dirty="0" smtClean="0">
                <a:latin typeface="Helvetica"/>
                <a:cs typeface="Helvetica"/>
              </a:rPr>
              <a:t>Description</a:t>
            </a:r>
            <a:endParaRPr lang="en-US" sz="4500" b="1" spc="312" dirty="0">
              <a:latin typeface="Helvetica"/>
              <a:cs typeface="Helvetica"/>
            </a:endParaRPr>
          </a:p>
        </p:txBody>
      </p:sp>
      <p:sp>
        <p:nvSpPr>
          <p:cNvPr id="485" name="Rectangle 484"/>
          <p:cNvSpPr/>
          <p:nvPr/>
        </p:nvSpPr>
        <p:spPr>
          <a:xfrm>
            <a:off x="16676863" y="21497123"/>
            <a:ext cx="1600200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486" name="Rectangle 485"/>
          <p:cNvSpPr/>
          <p:nvPr/>
        </p:nvSpPr>
        <p:spPr>
          <a:xfrm>
            <a:off x="16695529" y="20402435"/>
            <a:ext cx="16002000" cy="1063063"/>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487" name="Rectangle 486"/>
          <p:cNvSpPr/>
          <p:nvPr/>
        </p:nvSpPr>
        <p:spPr>
          <a:xfrm>
            <a:off x="16658197" y="20426372"/>
            <a:ext cx="16002000" cy="12162843"/>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0" name="Rectangle 9"/>
          <p:cNvSpPr/>
          <p:nvPr/>
        </p:nvSpPr>
        <p:spPr>
          <a:xfrm>
            <a:off x="9805804" y="2741217"/>
            <a:ext cx="30392332" cy="584775"/>
          </a:xfrm>
          <a:prstGeom prst="rect">
            <a:avLst/>
          </a:prstGeom>
        </p:spPr>
        <p:txBody>
          <a:bodyPr wrap="square">
            <a:spAutoFit/>
          </a:bodyPr>
          <a:lstStyle/>
          <a:p>
            <a:pPr algn="ctr"/>
            <a:r>
              <a:rPr lang="nl-NL" sz="3200" b="1" baseline="30000"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W</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illiam</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Wei-Jung</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Huang,</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Master</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of</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Interdisciplinary</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Data</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Science</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Duke</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University,</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Durham</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NC</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USA</a:t>
            </a:r>
            <a:endParaRPr lang="en-US" sz="3600" dirty="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endParaRPr>
          </a:p>
        </p:txBody>
      </p:sp>
      <p:sp>
        <p:nvSpPr>
          <p:cNvPr id="11" name="Rectangle 10"/>
          <p:cNvSpPr/>
          <p:nvPr/>
        </p:nvSpPr>
        <p:spPr>
          <a:xfrm>
            <a:off x="309301" y="5978999"/>
            <a:ext cx="15878405" cy="3108543"/>
          </a:xfrm>
          <a:prstGeom prst="rect">
            <a:avLst/>
          </a:prstGeom>
        </p:spPr>
        <p:txBody>
          <a:bodyPr wrap="square">
            <a:spAutoFit/>
          </a:bodyPr>
          <a:lstStyle/>
          <a:p>
            <a:pPr algn="just"/>
            <a:r>
              <a:rPr lang="en-US" sz="2800" dirty="0">
                <a:latin typeface="Arial" panose="020B0604020202020204" pitchFamily="34" charset="0"/>
                <a:cs typeface="Arial" panose="020B0604020202020204" pitchFamily="34" charset="0"/>
              </a:rPr>
              <a:t>Home Credit Group, founded in Czech Republic a d headquartered in Netherlands, is a multinational non-bank financial company that provides consumer financial products, such as personal lending and credit card businesses. The company focuses primarily on people with no or little credit history. </a:t>
            </a:r>
            <a:endParaRPr lang="en-US" sz="2800" dirty="0" smtClean="0">
              <a:latin typeface="Arial" panose="020B0604020202020204" pitchFamily="34" charset="0"/>
              <a:cs typeface="Arial" panose="020B0604020202020204" pitchFamily="34" charset="0"/>
            </a:endParaRPr>
          </a:p>
          <a:p>
            <a:pPr algn="just"/>
            <a:r>
              <a:rPr lang="en-US" sz="2800" dirty="0" smtClean="0">
                <a:latin typeface="Arial" panose="020B0604020202020204" pitchFamily="34" charset="0"/>
                <a:cs typeface="Arial" panose="020B0604020202020204" pitchFamily="34" charset="0"/>
              </a:rPr>
              <a:t>The </a:t>
            </a:r>
            <a:r>
              <a:rPr lang="en-US" sz="2800" dirty="0">
                <a:latin typeface="Arial" panose="020B0604020202020204" pitchFamily="34" charset="0"/>
                <a:cs typeface="Arial" panose="020B0604020202020204" pitchFamily="34" charset="0"/>
              </a:rPr>
              <a:t>project objective is to interpret how the information on the loan applications could affect the default risks of loan applicants</a:t>
            </a:r>
            <a:r>
              <a:rPr lang="en-US"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I</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obtained</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the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datasets</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from</a:t>
            </a:r>
            <a:r>
              <a:rPr lang="zh-TW" altLang="en-US" sz="2800" dirty="0" smtClean="0">
                <a:latin typeface="Arial" panose="020B0604020202020204" pitchFamily="34" charset="0"/>
                <a:cs typeface="Arial" panose="020B0604020202020204" pitchFamily="34" charset="0"/>
              </a:rPr>
              <a:t> </a:t>
            </a:r>
            <a:r>
              <a:rPr lang="en-US" altLang="zh-TW" sz="2800" dirty="0" err="1" smtClean="0">
                <a:latin typeface="Arial" panose="020B0604020202020204" pitchFamily="34" charset="0"/>
                <a:cs typeface="Arial" panose="020B0604020202020204" pitchFamily="34" charset="0"/>
              </a:rPr>
              <a:t>Kaggle</a:t>
            </a:r>
            <a:r>
              <a:rPr lang="en-US" altLang="zh-TW"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provided</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by</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Home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Credit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Group.</a:t>
            </a:r>
            <a:r>
              <a:rPr lang="zh-TW" altLang="en-US" sz="2800" dirty="0" smtClean="0">
                <a:latin typeface="Arial" panose="020B0604020202020204" pitchFamily="34" charset="0"/>
                <a:cs typeface="Arial" panose="020B0604020202020204" pitchFamily="34" charset="0"/>
              </a:rPr>
              <a:t> </a:t>
            </a:r>
            <a:endParaRPr lang="en-US" sz="2800" dirty="0">
              <a:latin typeface="Arial" panose="020B0604020202020204" pitchFamily="34" charset="0"/>
              <a:cs typeface="Arial" panose="020B0604020202020204" pitchFamily="34" charset="0"/>
            </a:endParaRPr>
          </a:p>
        </p:txBody>
      </p:sp>
      <p:sp>
        <p:nvSpPr>
          <p:cNvPr id="607" name="Rectangle 606"/>
          <p:cNvSpPr/>
          <p:nvPr/>
        </p:nvSpPr>
        <p:spPr>
          <a:xfrm>
            <a:off x="16702499" y="20559101"/>
            <a:ext cx="16002000" cy="784830"/>
          </a:xfrm>
          <a:prstGeom prst="rect">
            <a:avLst/>
          </a:prstGeom>
        </p:spPr>
        <p:txBody>
          <a:bodyPr wrap="square">
            <a:spAutoFit/>
          </a:bodyPr>
          <a:lstStyle/>
          <a:p>
            <a:pPr algn="ctr"/>
            <a:r>
              <a:rPr lang="en-US" altLang="zh-TW" sz="4500" b="1" spc="312" dirty="0" smtClean="0">
                <a:solidFill>
                  <a:schemeClr val="bg1"/>
                </a:solidFill>
                <a:latin typeface="Helvetica"/>
                <a:cs typeface="Helvetica"/>
              </a:rPr>
              <a:t>Regression</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Model</a:t>
            </a:r>
            <a:endParaRPr lang="en-US" sz="4500" b="1" spc="312" dirty="0">
              <a:solidFill>
                <a:schemeClr val="bg1"/>
              </a:solidFill>
              <a:latin typeface="Helvetica"/>
              <a:cs typeface="Helvetica"/>
            </a:endParaRPr>
          </a:p>
        </p:txBody>
      </p:sp>
      <p:sp>
        <p:nvSpPr>
          <p:cNvPr id="627" name="Rectangle 626"/>
          <p:cNvSpPr/>
          <p:nvPr/>
        </p:nvSpPr>
        <p:spPr>
          <a:xfrm>
            <a:off x="33034441" y="4736605"/>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628" name="Rectangle 627"/>
          <p:cNvSpPr/>
          <p:nvPr/>
        </p:nvSpPr>
        <p:spPr>
          <a:xfrm>
            <a:off x="33034441" y="4746074"/>
            <a:ext cx="16002000" cy="23045164"/>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629" name="Rectangle 628"/>
          <p:cNvSpPr/>
          <p:nvPr/>
        </p:nvSpPr>
        <p:spPr>
          <a:xfrm>
            <a:off x="32561511" y="4947304"/>
            <a:ext cx="16816089" cy="646331"/>
          </a:xfrm>
          <a:prstGeom prst="rect">
            <a:avLst/>
          </a:prstGeom>
        </p:spPr>
        <p:txBody>
          <a:bodyPr wrap="square">
            <a:spAutoFit/>
          </a:bodyPr>
          <a:lstStyle/>
          <a:p>
            <a:pPr algn="ctr"/>
            <a:r>
              <a:rPr lang="en-US" altLang="zh-TW" sz="3600" b="1" spc="312" dirty="0" smtClean="0">
                <a:solidFill>
                  <a:schemeClr val="bg1"/>
                </a:solidFill>
                <a:latin typeface="Helvetica"/>
                <a:cs typeface="Helvetica"/>
              </a:rPr>
              <a:t>Interaction</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Effect</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Check</a:t>
            </a:r>
            <a:endParaRPr lang="en-US" sz="3600" b="1" spc="312" dirty="0">
              <a:solidFill>
                <a:schemeClr val="bg1"/>
              </a:solidFill>
              <a:latin typeface="Helvetica"/>
              <a:cs typeface="Helvetica"/>
            </a:endParaRPr>
          </a:p>
        </p:txBody>
      </p:sp>
      <p:sp>
        <p:nvSpPr>
          <p:cNvPr id="151" name="Rectangle 150"/>
          <p:cNvSpPr/>
          <p:nvPr/>
        </p:nvSpPr>
        <p:spPr>
          <a:xfrm>
            <a:off x="16643013" y="4724178"/>
            <a:ext cx="16002000" cy="15512871"/>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44" name="Rectangle 143">
            <a:extLst>
              <a:ext uri="{FF2B5EF4-FFF2-40B4-BE49-F238E27FC236}">
                <a16:creationId xmlns:a16="http://schemas.microsoft.com/office/drawing/2014/main" xmlns="" id="{7EED99A1-3E47-41DF-8AE5-46A77245893E}"/>
              </a:ext>
            </a:extLst>
          </p:cNvPr>
          <p:cNvSpPr/>
          <p:nvPr/>
        </p:nvSpPr>
        <p:spPr>
          <a:xfrm>
            <a:off x="33051671" y="15738670"/>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145" name="Rectangle 144">
            <a:extLst>
              <a:ext uri="{FF2B5EF4-FFF2-40B4-BE49-F238E27FC236}">
                <a16:creationId xmlns:a16="http://schemas.microsoft.com/office/drawing/2014/main" xmlns="" id="{D8CF6A3A-BF47-4BCE-A4FF-E4CA45453858}"/>
              </a:ext>
            </a:extLst>
          </p:cNvPr>
          <p:cNvSpPr/>
          <p:nvPr/>
        </p:nvSpPr>
        <p:spPr>
          <a:xfrm>
            <a:off x="32820405" y="15879222"/>
            <a:ext cx="16002000" cy="734945"/>
          </a:xfrm>
          <a:prstGeom prst="rect">
            <a:avLst/>
          </a:prstGeom>
        </p:spPr>
        <p:txBody>
          <a:bodyPr wrap="square">
            <a:spAutoFit/>
          </a:bodyPr>
          <a:lstStyle/>
          <a:p>
            <a:pPr algn="ctr"/>
            <a:r>
              <a:rPr lang="en-US" altLang="zh-TW" sz="4176" b="1" spc="312" dirty="0" smtClean="0">
                <a:solidFill>
                  <a:schemeClr val="bg1"/>
                </a:solidFill>
                <a:latin typeface="Helvetica"/>
                <a:cs typeface="Helvetica"/>
              </a:rPr>
              <a:t>Regression</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Results</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and</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Summary</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Table</a:t>
            </a:r>
            <a:endParaRPr lang="en-US" sz="4176" b="1" spc="312" dirty="0">
              <a:solidFill>
                <a:schemeClr val="bg1"/>
              </a:solidFill>
              <a:latin typeface="Helvetica"/>
              <a:cs typeface="Helvetica"/>
            </a:endParaRPr>
          </a:p>
        </p:txBody>
      </p:sp>
      <p:sp>
        <p:nvSpPr>
          <p:cNvPr id="147" name="Rectangle 146">
            <a:extLst>
              <a:ext uri="{FF2B5EF4-FFF2-40B4-BE49-F238E27FC236}">
                <a16:creationId xmlns:a16="http://schemas.microsoft.com/office/drawing/2014/main" xmlns="" id="{688A4F43-FB2F-49B0-AEA2-DB402F5065F8}"/>
              </a:ext>
            </a:extLst>
          </p:cNvPr>
          <p:cNvSpPr/>
          <p:nvPr/>
        </p:nvSpPr>
        <p:spPr>
          <a:xfrm>
            <a:off x="16627835" y="4862433"/>
            <a:ext cx="16002000" cy="784830"/>
          </a:xfrm>
          <a:prstGeom prst="rect">
            <a:avLst/>
          </a:prstGeom>
        </p:spPr>
        <p:txBody>
          <a:bodyPr wrap="square">
            <a:spAutoFit/>
          </a:bodyPr>
          <a:lstStyle/>
          <a:p>
            <a:pPr algn="ctr"/>
            <a:r>
              <a:rPr lang="en-US" altLang="zh-TW" sz="4500" b="1" spc="312" dirty="0" smtClean="0">
                <a:solidFill>
                  <a:schemeClr val="bg1"/>
                </a:solidFill>
                <a:latin typeface="Helvetica"/>
                <a:cs typeface="Helvetica"/>
              </a:rPr>
              <a:t>Missing</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Values</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Imputation</a:t>
            </a:r>
            <a:endParaRPr lang="en-US" sz="4500" b="1" spc="312" dirty="0">
              <a:solidFill>
                <a:schemeClr val="bg1"/>
              </a:solidFill>
              <a:latin typeface="Helvetica"/>
              <a:cs typeface="Helvetica"/>
            </a:endParaRPr>
          </a:p>
        </p:txBody>
      </p:sp>
      <p:sp>
        <p:nvSpPr>
          <p:cNvPr id="112" name="Rectangle 111">
            <a:extLst>
              <a:ext uri="{FF2B5EF4-FFF2-40B4-BE49-F238E27FC236}">
                <a16:creationId xmlns:a16="http://schemas.microsoft.com/office/drawing/2014/main" xmlns="" id="{10129EBB-A5C3-417D-980F-683B6EE90C69}"/>
              </a:ext>
            </a:extLst>
          </p:cNvPr>
          <p:cNvSpPr/>
          <p:nvPr/>
        </p:nvSpPr>
        <p:spPr>
          <a:xfrm>
            <a:off x="247503" y="16285491"/>
            <a:ext cx="16002000" cy="646331"/>
          </a:xfrm>
          <a:prstGeom prst="rect">
            <a:avLst/>
          </a:prstGeom>
        </p:spPr>
        <p:txBody>
          <a:bodyPr wrap="square">
            <a:spAutoFit/>
          </a:bodyPr>
          <a:lstStyle/>
          <a:p>
            <a:pPr algn="ctr"/>
            <a:r>
              <a:rPr lang="en-US" altLang="zh-TW" sz="3600" b="1" spc="312" dirty="0" smtClean="0">
                <a:solidFill>
                  <a:schemeClr val="bg1"/>
                </a:solidFill>
                <a:latin typeface="Helvetica"/>
                <a:cs typeface="Helvetica"/>
              </a:rPr>
              <a:t>Data</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Collection</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and</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Summary</a:t>
            </a:r>
            <a:endParaRPr lang="en-US" sz="3600" b="1" spc="312" dirty="0">
              <a:solidFill>
                <a:schemeClr val="bg1"/>
              </a:solidFill>
              <a:latin typeface="Helvetica"/>
              <a:cs typeface="Helvetica"/>
            </a:endParaRPr>
          </a:p>
        </p:txBody>
      </p:sp>
      <p:sp>
        <p:nvSpPr>
          <p:cNvPr id="114" name="Rectangle 113">
            <a:extLst>
              <a:ext uri="{FF2B5EF4-FFF2-40B4-BE49-F238E27FC236}">
                <a16:creationId xmlns:a16="http://schemas.microsoft.com/office/drawing/2014/main" xmlns="" id="{2425CCF4-E399-4177-9C2C-908CBECBAC23}"/>
              </a:ext>
            </a:extLst>
          </p:cNvPr>
          <p:cNvSpPr/>
          <p:nvPr/>
        </p:nvSpPr>
        <p:spPr>
          <a:xfrm>
            <a:off x="33147269" y="26781753"/>
            <a:ext cx="15675135" cy="707886"/>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marL="593040" lvl="2" indent="-457200" defTabSz="954176">
              <a:buFont typeface="Arial" panose="020B0604020202020204" pitchFamily="34" charset="0"/>
              <a:buChar char="•"/>
              <a:defRPr/>
            </a:pPr>
            <a:r>
              <a:rPr lang="en-US" altLang="zh-TW" sz="2000" kern="0" dirty="0" smtClean="0">
                <a:latin typeface="Helvetica" panose="020B0604020202020204" pitchFamily="34" charset="0"/>
                <a:cs typeface="Helvetica" panose="020B0604020202020204" pitchFamily="34" charset="0"/>
              </a:rPr>
              <a:t>Significant</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Helvetica" panose="020B0604020202020204" pitchFamily="34" charset="0"/>
                <a:cs typeface="Helvetica" panose="020B0604020202020204" pitchFamily="34" charset="0"/>
              </a:rPr>
              <a:t>predictors</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Helvetica" panose="020B0604020202020204" pitchFamily="34" charset="0"/>
                <a:cs typeface="Helvetica" panose="020B0604020202020204" pitchFamily="34" charset="0"/>
              </a:rPr>
              <a:t>include:</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Courier New" charset="0"/>
                <a:ea typeface="Courier New" charset="0"/>
                <a:cs typeface="Courier New" charset="0"/>
              </a:rPr>
              <a:t>CODE_GENDER,</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NAME_CONTRACT_TYPE,</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FLAG_OWN_CAR,</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DAYS_BIRTH,</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DAYS_EMPLOYED,</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OCCUPATION_TYPE,</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AMR_REQ_CREDIT_BUREAU_SUM</a:t>
            </a:r>
            <a:endParaRPr lang="en-US" sz="2000" kern="0" dirty="0">
              <a:latin typeface="Courier New" charset="0"/>
              <a:ea typeface="Courier New" charset="0"/>
              <a:cs typeface="Courier New"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5857" y="515226"/>
            <a:ext cx="8085534" cy="357500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28156" y="854029"/>
            <a:ext cx="5924619" cy="3115203"/>
          </a:xfrm>
          <a:prstGeom prst="rect">
            <a:avLst/>
          </a:prstGeom>
        </p:spPr>
      </p:pic>
      <p:sp>
        <p:nvSpPr>
          <p:cNvPr id="106" name="Rectangle 105"/>
          <p:cNvSpPr/>
          <p:nvPr/>
        </p:nvSpPr>
        <p:spPr>
          <a:xfrm>
            <a:off x="315397" y="11325191"/>
            <a:ext cx="15878405" cy="16466046"/>
          </a:xfrm>
          <a:prstGeom prst="rect">
            <a:avLst/>
          </a:prstGeom>
        </p:spPr>
        <p:txBody>
          <a:bodyPr wrap="square">
            <a:spAutoFit/>
          </a:bodyPr>
          <a:lstStyle/>
          <a:p>
            <a:pPr marL="457200" indent="-457200" algn="just">
              <a:buFont typeface="Arial" charset="0"/>
              <a:buChar char="•"/>
            </a:pPr>
            <a:r>
              <a:rPr lang="en-US" altLang="zh-TW" sz="2800" dirty="0" smtClean="0">
                <a:latin typeface="Arial" panose="020B0604020202020204" pitchFamily="34" charset="0"/>
                <a:cs typeface="Arial" panose="020B0604020202020204" pitchFamily="34" charset="0"/>
              </a:rPr>
              <a:t>Data</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Pre-processing:</a:t>
            </a:r>
            <a:r>
              <a:rPr lang="zh-TW" altLang="en-US" sz="2800" dirty="0" smtClean="0">
                <a:latin typeface="Arial" panose="020B0604020202020204" pitchFamily="34" charset="0"/>
                <a:cs typeface="Arial" panose="020B0604020202020204" pitchFamily="34" charset="0"/>
              </a:rPr>
              <a:t> </a:t>
            </a:r>
            <a:endParaRPr lang="en-US" altLang="zh-TW" sz="2800" dirty="0" smtClean="0">
              <a:latin typeface="Arial" panose="020B0604020202020204" pitchFamily="34" charset="0"/>
              <a:cs typeface="Arial" panose="020B0604020202020204" pitchFamily="34" charset="0"/>
            </a:endParaRPr>
          </a:p>
          <a:p>
            <a:pPr marL="914400" lvl="1" indent="-457200">
              <a:buFont typeface="Wingdings" charset="2"/>
              <a:buChar char="§"/>
            </a:pPr>
            <a:r>
              <a:rPr lang="en-US" altLang="zh-TW" sz="2800" dirty="0" smtClean="0">
                <a:latin typeface="Helvetica" charset="0"/>
                <a:ea typeface="Helvetica" charset="0"/>
                <a:cs typeface="Helvetica" charset="0"/>
              </a:rPr>
              <a:t>The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original</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dataset</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contains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over</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200</a:t>
            </a:r>
            <a:r>
              <a:rPr lang="zh-TW" altLang="en-US" sz="2800" dirty="0" smtClean="0">
                <a:latin typeface="Helvetica" charset="0"/>
                <a:ea typeface="Helvetica" charset="0"/>
                <a:cs typeface="Helvetica" charset="0"/>
              </a:rPr>
              <a:t> </a:t>
            </a:r>
            <a:r>
              <a:rPr lang="en-US" altLang="zh-TW" sz="2800" dirty="0">
                <a:latin typeface="Helvetica" charset="0"/>
                <a:ea typeface="Helvetica" charset="0"/>
                <a:cs typeface="Helvetica" charset="0"/>
              </a:rPr>
              <a:t>independent variables, I picked 23 variables for further analysis </a:t>
            </a:r>
            <a:r>
              <a:rPr lang="en-US" altLang="zh-TW" sz="2800" dirty="0" smtClean="0">
                <a:latin typeface="Helvetica" charset="0"/>
                <a:ea typeface="Helvetica" charset="0"/>
                <a:cs typeface="Helvetica" charset="0"/>
              </a:rPr>
              <a:t>based </a:t>
            </a:r>
            <a:r>
              <a:rPr lang="en-US" altLang="zh-TW" sz="2800" dirty="0">
                <a:latin typeface="Helvetica" charset="0"/>
                <a:ea typeface="Helvetica" charset="0"/>
                <a:cs typeface="Helvetica" charset="0"/>
              </a:rPr>
              <a:t>on my interests and previous experience in this industry</a:t>
            </a:r>
            <a:r>
              <a:rPr lang="en-US" altLang="zh-TW" sz="2800" dirty="0" smtClean="0">
                <a:latin typeface="Helvetica" charset="0"/>
                <a:ea typeface="Helvetica" charset="0"/>
                <a:cs typeface="Helvetica" charset="0"/>
              </a:rPr>
              <a:t>.</a:t>
            </a:r>
          </a:p>
          <a:p>
            <a:pPr marL="914400" lvl="1" indent="-457200">
              <a:buFont typeface="Wingdings" charset="2"/>
              <a:buChar char="§"/>
            </a:pPr>
            <a:r>
              <a:rPr lang="en-US" altLang="zh-TW" sz="2800" dirty="0">
                <a:latin typeface="Helvetica" charset="0"/>
                <a:ea typeface="Helvetica" charset="0"/>
                <a:cs typeface="Helvetica" charset="0"/>
              </a:rPr>
              <a:t>I also combined the following 6 variables together to improve the interpretability of my model: </a:t>
            </a:r>
            <a:r>
              <a:rPr lang="en-US" altLang="zh-TW" sz="2800" dirty="0" smtClean="0">
                <a:latin typeface="Courier New" charset="0"/>
                <a:ea typeface="Courier New" charset="0"/>
                <a:cs typeface="Courier New" charset="0"/>
              </a:rPr>
              <a:t>AMT_REQ_CREDIT_BUREAU_HOUR,</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AMT_REQ_CREDIT_BUREAU_DAY, AMT_REQ_CREDIT_BUREAU_WEEK,</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AMT_REQ_CREDIT_BUREAU_MON, AMT_REQ_CREDIT_BUREAU_QRT,</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AMT_REQ_CREDIT_BUREAU_YEAR</a:t>
            </a:r>
            <a:r>
              <a:rPr lang="en-US" altLang="zh-TW"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Helvetica" charset="0"/>
                <a:ea typeface="Helvetica" charset="0"/>
                <a:cs typeface="Helvetica" charset="0"/>
              </a:rPr>
              <a:t>These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variables </a:t>
            </a:r>
            <a:r>
              <a:rPr lang="en-US" altLang="zh-TW" sz="2800" dirty="0">
                <a:latin typeface="Helvetica" charset="0"/>
                <a:ea typeface="Helvetica" charset="0"/>
                <a:cs typeface="Helvetica" charset="0"/>
              </a:rPr>
              <a:t>represent the number of enquiries to Credit Bureau about the </a:t>
            </a:r>
            <a:r>
              <a:rPr lang="en-US" altLang="zh-TW" sz="2800" dirty="0" smtClean="0">
                <a:latin typeface="Helvetica" charset="0"/>
                <a:ea typeface="Helvetica" charset="0"/>
                <a:cs typeface="Helvetica" charset="0"/>
              </a:rPr>
              <a:t>client before application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in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each</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time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period. </a:t>
            </a:r>
            <a:r>
              <a:rPr lang="en-US" altLang="zh-TW" sz="2800" dirty="0">
                <a:latin typeface="Helvetica" charset="0"/>
                <a:ea typeface="Helvetica" charset="0"/>
                <a:cs typeface="Helvetica" charset="0"/>
              </a:rPr>
              <a:t>As my goal is to construct an interpretation model, instead of a predictive model, the integration of these variables could enhance the interpretability of the model substantially. </a:t>
            </a:r>
            <a:endParaRPr lang="en-US" altLang="zh-TW" sz="2800" dirty="0" smtClean="0">
              <a:latin typeface="Helvetica" charset="0"/>
              <a:ea typeface="Helvetica" charset="0"/>
              <a:cs typeface="Helvetica" charset="0"/>
            </a:endParaRPr>
          </a:p>
          <a:p>
            <a:pPr marL="914400" lvl="1" indent="-457200">
              <a:buFont typeface="Wingdings" charset="2"/>
              <a:buChar char="§"/>
            </a:pPr>
            <a:r>
              <a:rPr lang="en-US" altLang="zh-TW" sz="2800" dirty="0">
                <a:latin typeface="Helvetica" charset="0"/>
                <a:ea typeface="Helvetica" charset="0"/>
                <a:cs typeface="Helvetica" charset="0"/>
              </a:rPr>
              <a:t>As the dataset is extremely </a:t>
            </a:r>
            <a:r>
              <a:rPr lang="en-US" altLang="zh-TW" sz="2800" dirty="0" smtClean="0">
                <a:latin typeface="Helvetica" charset="0"/>
                <a:ea typeface="Helvetica" charset="0"/>
                <a:cs typeface="Helvetica" charset="0"/>
              </a:rPr>
              <a:t>large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(307,511 observations)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and the </a:t>
            </a:r>
            <a:r>
              <a:rPr lang="en-US" altLang="zh-TW" sz="2800" dirty="0">
                <a:latin typeface="Helvetica" charset="0"/>
                <a:ea typeface="Helvetica" charset="0"/>
                <a:cs typeface="Helvetica" charset="0"/>
              </a:rPr>
              <a:t>computer's computing power doesn't support this size of computations. Therefore, I </a:t>
            </a:r>
            <a:r>
              <a:rPr lang="en-US" altLang="zh-TW" sz="2800" dirty="0" smtClean="0">
                <a:latin typeface="Helvetica" charset="0"/>
                <a:ea typeface="Helvetica" charset="0"/>
                <a:cs typeface="Helvetica" charset="0"/>
              </a:rPr>
              <a:t>randomly selected </a:t>
            </a:r>
            <a:r>
              <a:rPr lang="en-US" altLang="zh-TW" sz="2800" dirty="0">
                <a:latin typeface="Helvetica" charset="0"/>
                <a:ea typeface="Helvetica" charset="0"/>
                <a:cs typeface="Helvetica" charset="0"/>
              </a:rPr>
              <a:t>10,000 observations to run further analysis. </a:t>
            </a:r>
            <a:endParaRPr lang="en-US" altLang="zh-TW" sz="2800" dirty="0" smtClean="0">
              <a:latin typeface="Helvetica" charset="0"/>
              <a:ea typeface="Helvetica" charset="0"/>
              <a:cs typeface="Helvetica" charset="0"/>
            </a:endParaRPr>
          </a:p>
          <a:p>
            <a:pPr marL="457200" indent="-457200">
              <a:buFont typeface="Arial" charset="0"/>
              <a:buChar char="•"/>
            </a:pPr>
            <a:r>
              <a:rPr lang="en-US" altLang="zh-TW" sz="2800" dirty="0" smtClean="0">
                <a:latin typeface="Arial" panose="020B0604020202020204" pitchFamily="34" charset="0"/>
                <a:cs typeface="Arial" panose="020B0604020202020204" pitchFamily="34" charset="0"/>
              </a:rPr>
              <a:t>Exploratory</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Data</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Analysis:</a:t>
            </a:r>
            <a:r>
              <a:rPr lang="zh-TW" altLang="en-US" sz="2800" dirty="0" smtClean="0">
                <a:latin typeface="Arial" panose="020B0604020202020204" pitchFamily="34" charset="0"/>
                <a:cs typeface="Arial" panose="020B0604020202020204" pitchFamily="34" charset="0"/>
              </a:rPr>
              <a:t>  </a:t>
            </a:r>
            <a:endParaRPr lang="en-US" altLang="zh-TW"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altLang="zh-TW" sz="2800" dirty="0" smtClean="0">
              <a:latin typeface="Arial" panose="020B0604020202020204" pitchFamily="34" charset="0"/>
              <a:cs typeface="Arial" panose="020B0604020202020204" pitchFamily="34" charset="0"/>
            </a:endParaRPr>
          </a:p>
          <a:p>
            <a:pPr marL="457200" indent="-457200">
              <a:buFont typeface="Arial" charset="0"/>
              <a:buChar char="•"/>
            </a:pPr>
            <a:r>
              <a:rPr lang="en-US" altLang="zh-TW" sz="2800" dirty="0" smtClean="0">
                <a:latin typeface="Arial" panose="020B0604020202020204" pitchFamily="34" charset="0"/>
                <a:cs typeface="Arial" panose="020B0604020202020204" pitchFamily="34" charset="0"/>
              </a:rPr>
              <a:t>Variable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Description:</a:t>
            </a:r>
          </a:p>
          <a:p>
            <a:pPr marL="914400" lvl="1" indent="-457200">
              <a:buFont typeface="Wingdings" charset="2"/>
              <a:buChar char="§"/>
            </a:pPr>
            <a:endParaRPr lang="en-US" sz="2800" dirty="0">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4"/>
          <a:stretch>
            <a:fillRect/>
          </a:stretch>
        </p:blipFill>
        <p:spPr>
          <a:xfrm>
            <a:off x="775074" y="17823219"/>
            <a:ext cx="14643100" cy="9004300"/>
          </a:xfrm>
          <a:prstGeom prst="rect">
            <a:avLst/>
          </a:prstGeom>
        </p:spPr>
      </p:pic>
      <p:graphicFrame>
        <p:nvGraphicFramePr>
          <p:cNvPr id="17" name="Table 16"/>
          <p:cNvGraphicFramePr>
            <a:graphicFrameLocks noGrp="1"/>
          </p:cNvGraphicFramePr>
          <p:nvPr>
            <p:extLst>
              <p:ext uri="{D42A27DB-BD31-4B8C-83A1-F6EECF244321}">
                <p14:modId xmlns:p14="http://schemas.microsoft.com/office/powerpoint/2010/main" val="476273682"/>
              </p:ext>
            </p:extLst>
          </p:nvPr>
        </p:nvGraphicFramePr>
        <p:xfrm>
          <a:off x="1250704" y="27338404"/>
          <a:ext cx="14549329" cy="4902200"/>
        </p:xfrm>
        <a:graphic>
          <a:graphicData uri="http://schemas.openxmlformats.org/drawingml/2006/table">
            <a:tbl>
              <a:tblPr/>
              <a:tblGrid>
                <a:gridCol w="3599962"/>
                <a:gridCol w="10949367"/>
              </a:tblGrid>
              <a:tr h="215900">
                <a:tc>
                  <a:txBody>
                    <a:bodyPr/>
                    <a:lstStyle/>
                    <a:p>
                      <a:pPr algn="l" fontAlgn="b"/>
                      <a:r>
                        <a:rPr lang="en-US" sz="1200" b="1" i="0" u="none" strike="noStrike">
                          <a:solidFill>
                            <a:srgbClr val="000000"/>
                          </a:solidFill>
                          <a:effectLst/>
                          <a:latin typeface="Helvetica" charset="0"/>
                        </a:rPr>
                        <a:t>Variable Name</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Description</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406400">
                <a:tc>
                  <a:txBody>
                    <a:bodyPr/>
                    <a:lstStyle/>
                    <a:p>
                      <a:pPr algn="l" fontAlgn="t"/>
                      <a:r>
                        <a:rPr lang="en-US" sz="1200" b="0" i="0" u="none" strike="noStrike" dirty="0">
                          <a:solidFill>
                            <a:srgbClr val="000000"/>
                          </a:solidFill>
                          <a:effectLst/>
                          <a:latin typeface="Helvetica" charset="0"/>
                        </a:rPr>
                        <a:t>TARGET</a:t>
                      </a:r>
                    </a:p>
                  </a:txBody>
                  <a:tcPr marL="12700" marR="12700" marT="1270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l" fontAlgn="t"/>
                      <a:r>
                        <a:rPr lang="en-US" sz="1200" b="0" i="0" u="none" strike="noStrike">
                          <a:solidFill>
                            <a:srgbClr val="333333"/>
                          </a:solidFill>
                          <a:effectLst/>
                          <a:latin typeface="Helvetica" charset="0"/>
                        </a:rPr>
                        <a:t>Target variable (1 - client with payment difficulties: he/she had late payment more than X days on at least one of the first Y installments of the loan in our sample, 0 - all other cases)</a:t>
                      </a:r>
                    </a:p>
                  </a:txBody>
                  <a:tcPr marL="12700" marR="12700" marT="1270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CODE_GENDER</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Gender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NAME_CONTRACT_TYPE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Identification if loan is cash or revolving</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AMT_INCOME_TOTAL</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Income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FLAG_OWN_CAR</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Flag if the client owns a car</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FLAG_OWN_REALTY</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Flag if client owns a house or flat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CNT_CHILDREN</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Flag if client owns a house or flat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AMT_CREDIT</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Credit amount of the loan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AMT_ANNUITY</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Loan annuity</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NAME_TYPE_SUITE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Who was accompanying client when he was applying for the loan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NAME_INCOME_TYPE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Clients income type (businessman, working, maternity leave,…)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NAME_EDUCATION_TYPE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Level of highest education the client achieved</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NAME_FAMILY_STATUS</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Family status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NAME_HOUSING_TYPE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What is the housing situation of the client (renting, living with parents, …)</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REGION_POPULATION_RELATIVE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Normalized population of region where client lives (higher number means the client lives in more populated region)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DAYS_BIRTH</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Client’s age in days at the time of application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DAYS_EMPLOYED</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How many days before the application the person started current employment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OWN_CAR_AGE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Age of client’s car</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OCCUPATION_TYPE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What kind of occupation does the client have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CNT_FAM_MEMBERS</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How many family members does client have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ORGANIZATION_TYPE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Type of organization where client works</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t"/>
                      <a:r>
                        <a:rPr lang="en-US" sz="1200" b="0" i="0" u="none" strike="noStrike" dirty="0">
                          <a:solidFill>
                            <a:srgbClr val="333333"/>
                          </a:solidFill>
                          <a:effectLst/>
                          <a:latin typeface="Helvetica" charset="0"/>
                        </a:rPr>
                        <a:t>AMT_REQ_CREDIT_BUREAU_SUM</a:t>
                      </a:r>
                    </a:p>
                  </a:txBody>
                  <a:tcPr marL="12700" marR="12700" marT="12700"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t"/>
                      <a:r>
                        <a:rPr lang="en-US" sz="1200" b="0" i="0" u="none" strike="noStrike" dirty="0">
                          <a:solidFill>
                            <a:srgbClr val="333333"/>
                          </a:solidFill>
                          <a:effectLst/>
                          <a:latin typeface="Helvetica" charset="0"/>
                        </a:rPr>
                        <a:t>Number of enquiries to Credit Bureau about the client one year before application</a:t>
                      </a:r>
                    </a:p>
                  </a:txBody>
                  <a:tcPr marL="12700" marR="12700" marT="12700"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sp>
        <p:nvSpPr>
          <p:cNvPr id="111" name="Rectangle 110"/>
          <p:cNvSpPr/>
          <p:nvPr/>
        </p:nvSpPr>
        <p:spPr>
          <a:xfrm>
            <a:off x="299854" y="10978389"/>
            <a:ext cx="16002000" cy="76911"/>
          </a:xfrm>
          <a:prstGeom prst="rect">
            <a:avLst/>
          </a:prstGeom>
          <a:solidFill>
            <a:schemeClr val="bg2"/>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15" name="Rectangle 114"/>
          <p:cNvSpPr/>
          <p:nvPr/>
        </p:nvSpPr>
        <p:spPr>
          <a:xfrm>
            <a:off x="288923" y="9621397"/>
            <a:ext cx="16002000" cy="22967818"/>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16" name="Rectangle 115"/>
          <p:cNvSpPr/>
          <p:nvPr/>
        </p:nvSpPr>
        <p:spPr>
          <a:xfrm>
            <a:off x="16822941" y="6056021"/>
            <a:ext cx="15566248" cy="3539430"/>
          </a:xfrm>
          <a:prstGeom prst="rect">
            <a:avLst/>
          </a:prstGeom>
        </p:spPr>
        <p:txBody>
          <a:bodyPr wrap="square">
            <a:spAutoFit/>
          </a:bodyPr>
          <a:lstStyle/>
          <a:p>
            <a:pPr algn="just"/>
            <a:r>
              <a:rPr lang="en-US" sz="2800" b="1" dirty="0">
                <a:latin typeface="Courier New" charset="0"/>
                <a:ea typeface="Courier New" charset="0"/>
                <a:cs typeface="Courier New" charset="0"/>
              </a:rPr>
              <a:t>OWN_CAR_AGE</a:t>
            </a:r>
            <a:r>
              <a:rPr lang="en-US" sz="2800" dirty="0">
                <a:latin typeface="Helvetica" charset="0"/>
                <a:ea typeface="Helvetica" charset="0"/>
                <a:cs typeface="Helvetica" charset="0"/>
              </a:rPr>
              <a:t> and </a:t>
            </a:r>
            <a:r>
              <a:rPr lang="en-US" sz="2800" b="1" dirty="0">
                <a:latin typeface="Courier New" charset="0"/>
                <a:ea typeface="Courier New" charset="0"/>
                <a:cs typeface="Courier New" charset="0"/>
              </a:rPr>
              <a:t>AMR_REQ_CREDOT_BUREAU_SUM</a:t>
            </a:r>
            <a:r>
              <a:rPr lang="en-US" sz="2800" dirty="0">
                <a:latin typeface="Helvetica" charset="0"/>
                <a:ea typeface="Helvetica" charset="0"/>
                <a:cs typeface="Helvetica" charset="0"/>
              </a:rPr>
              <a:t> are the two columns that contain missing values in the dataset. I used the mice package to conduct missing value imputation to generate complete </a:t>
            </a:r>
            <a:r>
              <a:rPr lang="en-US" sz="2800" dirty="0" smtClean="0">
                <a:latin typeface="Helvetica" charset="0"/>
                <a:ea typeface="Helvetica" charset="0"/>
                <a:cs typeface="Helvetica" charset="0"/>
              </a:rPr>
              <a:t>datasets</a:t>
            </a:r>
            <a:r>
              <a:rPr lang="en-US" altLang="zh-TW" sz="2800" dirty="0" smtClean="0">
                <a:latin typeface="Helvetica" charset="0"/>
                <a:ea typeface="Helvetica" charset="0"/>
                <a:cs typeface="Helvetica" charset="0"/>
              </a:rPr>
              <a:t>.</a:t>
            </a:r>
            <a:r>
              <a:rPr lang="zh-TW" altLang="en-US" sz="2800" dirty="0" smtClean="0">
                <a:latin typeface="Helvetica" charset="0"/>
                <a:ea typeface="Helvetica" charset="0"/>
                <a:cs typeface="Helvetica" charset="0"/>
              </a:rPr>
              <a:t> </a:t>
            </a:r>
            <a:r>
              <a:rPr lang="en-US" sz="2800" dirty="0">
                <a:latin typeface="Helvetica" charset="0"/>
                <a:ea typeface="Helvetica" charset="0"/>
                <a:cs typeface="Helvetica" charset="0"/>
              </a:rPr>
              <a:t>For the imputation method, </a:t>
            </a:r>
            <a:r>
              <a:rPr lang="en-US" sz="2800" dirty="0" smtClean="0">
                <a:latin typeface="Helvetica" charset="0"/>
                <a:ea typeface="Helvetica" charset="0"/>
                <a:cs typeface="Helvetica" charset="0"/>
              </a:rPr>
              <a:t>I </a:t>
            </a:r>
            <a:r>
              <a:rPr lang="en-US" sz="2800" dirty="0">
                <a:latin typeface="Helvetica" charset="0"/>
                <a:ea typeface="Helvetica" charset="0"/>
                <a:cs typeface="Helvetica" charset="0"/>
              </a:rPr>
              <a:t>have tried to </a:t>
            </a:r>
            <a:r>
              <a:rPr lang="en-US" altLang="zh-TW" sz="2800" dirty="0" smtClean="0">
                <a:latin typeface="Helvetica" charset="0"/>
                <a:ea typeface="Helvetica" charset="0"/>
                <a:cs typeface="Helvetica" charset="0"/>
              </a:rPr>
              <a:t>apply</a:t>
            </a:r>
            <a:r>
              <a:rPr lang="en-US" sz="2800" dirty="0" smtClean="0">
                <a:latin typeface="Helvetica" charset="0"/>
                <a:ea typeface="Helvetica" charset="0"/>
                <a:cs typeface="Helvetica" charset="0"/>
              </a:rPr>
              <a:t> </a:t>
            </a:r>
            <a:r>
              <a:rPr lang="en-US" sz="2800" dirty="0">
                <a:latin typeface="Helvetica" charset="0"/>
                <a:ea typeface="Helvetica" charset="0"/>
                <a:cs typeface="Helvetica" charset="0"/>
              </a:rPr>
              <a:t>the default method to impute missing values; however, it returned the following error </a:t>
            </a:r>
            <a:r>
              <a:rPr lang="en-US" sz="2800" dirty="0" smtClean="0">
                <a:latin typeface="Helvetica" charset="0"/>
                <a:ea typeface="Helvetica" charset="0"/>
                <a:cs typeface="Helvetica" charset="0"/>
              </a:rPr>
              <a:t>“system </a:t>
            </a:r>
            <a:r>
              <a:rPr lang="en-US" sz="2800" dirty="0">
                <a:latin typeface="Helvetica" charset="0"/>
                <a:ea typeface="Helvetica" charset="0"/>
                <a:cs typeface="Helvetica" charset="0"/>
              </a:rPr>
              <a:t>is computationally </a:t>
            </a:r>
            <a:r>
              <a:rPr lang="en-US" sz="2800" dirty="0" smtClean="0">
                <a:latin typeface="Helvetica" charset="0"/>
                <a:ea typeface="Helvetica" charset="0"/>
                <a:cs typeface="Helvetica" charset="0"/>
              </a:rPr>
              <a:t>singular”. </a:t>
            </a:r>
            <a:r>
              <a:rPr lang="en-US" sz="2800" dirty="0">
                <a:latin typeface="Helvetica" charset="0"/>
                <a:ea typeface="Helvetica" charset="0"/>
                <a:cs typeface="Helvetica" charset="0"/>
              </a:rPr>
              <a:t>The cause of the problem here could probably be the large number of unbalanced factor </a:t>
            </a:r>
            <a:r>
              <a:rPr lang="en-US" sz="2800" dirty="0" smtClean="0">
                <a:latin typeface="Helvetica" charset="0"/>
                <a:ea typeface="Helvetica" charset="0"/>
                <a:cs typeface="Helvetica" charset="0"/>
              </a:rPr>
              <a:t>variables. </a:t>
            </a:r>
            <a:r>
              <a:rPr lang="en-US" sz="2800" dirty="0">
                <a:latin typeface="Helvetica" charset="0"/>
                <a:ea typeface="Helvetica" charset="0"/>
                <a:cs typeface="Helvetica" charset="0"/>
              </a:rPr>
              <a:t>When these variables are turned into dummy variables, there’s a high probability that one column is a linear combination of another. </a:t>
            </a:r>
            <a:r>
              <a:rPr lang="en-US" sz="2800" dirty="0" smtClean="0">
                <a:latin typeface="Helvetica" charset="0"/>
                <a:ea typeface="Helvetica" charset="0"/>
                <a:cs typeface="Helvetica" charset="0"/>
              </a:rPr>
              <a:t>Therefore</a:t>
            </a:r>
            <a:r>
              <a:rPr lang="en-US" sz="2800" dirty="0">
                <a:latin typeface="Helvetica" charset="0"/>
                <a:ea typeface="Helvetica" charset="0"/>
                <a:cs typeface="Helvetica" charset="0"/>
              </a:rPr>
              <a:t>, I </a:t>
            </a:r>
            <a:r>
              <a:rPr lang="en-US" altLang="zh-TW" sz="2800" dirty="0" smtClean="0">
                <a:latin typeface="Helvetica" charset="0"/>
                <a:ea typeface="Helvetica" charset="0"/>
                <a:cs typeface="Helvetica" charset="0"/>
              </a:rPr>
              <a:t>chose</a:t>
            </a:r>
            <a:r>
              <a:rPr lang="zh-TW" altLang="en-US" sz="2800" dirty="0" smtClean="0">
                <a:latin typeface="Helvetica" charset="0"/>
                <a:ea typeface="Helvetica" charset="0"/>
                <a:cs typeface="Helvetica" charset="0"/>
              </a:rPr>
              <a:t> </a:t>
            </a:r>
            <a:r>
              <a:rPr lang="en-US" sz="2800" dirty="0" smtClean="0">
                <a:latin typeface="Helvetica" charset="0"/>
                <a:ea typeface="Helvetica" charset="0"/>
                <a:cs typeface="Helvetica" charset="0"/>
              </a:rPr>
              <a:t>Classification </a:t>
            </a:r>
            <a:r>
              <a:rPr lang="en-US" sz="2800" dirty="0">
                <a:latin typeface="Helvetica" charset="0"/>
                <a:ea typeface="Helvetica" charset="0"/>
                <a:cs typeface="Helvetica" charset="0"/>
              </a:rPr>
              <a:t>and Regression Trees (CART) </a:t>
            </a:r>
            <a:r>
              <a:rPr lang="en-US" altLang="zh-TW" sz="2800" dirty="0" smtClean="0">
                <a:latin typeface="Helvetica" charset="0"/>
                <a:ea typeface="Helvetica" charset="0"/>
                <a:cs typeface="Helvetica" charset="0"/>
              </a:rPr>
              <a:t>as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the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imputation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method.</a:t>
            </a:r>
            <a:endParaRPr lang="en-US" sz="2800" dirty="0">
              <a:latin typeface="Helvetica" charset="0"/>
              <a:ea typeface="Helvetica" charset="0"/>
              <a:cs typeface="Helvetica" charset="0"/>
            </a:endParaRPr>
          </a:p>
        </p:txBody>
      </p:sp>
      <p:pic>
        <p:nvPicPr>
          <p:cNvPr id="18" name="Picture 17"/>
          <p:cNvPicPr>
            <a:picLocks noChangeAspect="1"/>
          </p:cNvPicPr>
          <p:nvPr/>
        </p:nvPicPr>
        <p:blipFill>
          <a:blip r:embed="rId5"/>
          <a:stretch>
            <a:fillRect/>
          </a:stretch>
        </p:blipFill>
        <p:spPr>
          <a:xfrm>
            <a:off x="17131003" y="10020209"/>
            <a:ext cx="5905985" cy="3473680"/>
          </a:xfrm>
          <a:prstGeom prst="rect">
            <a:avLst/>
          </a:prstGeom>
        </p:spPr>
      </p:pic>
      <p:pic>
        <p:nvPicPr>
          <p:cNvPr id="19" name="Picture 18"/>
          <p:cNvPicPr>
            <a:picLocks noChangeAspect="1"/>
          </p:cNvPicPr>
          <p:nvPr/>
        </p:nvPicPr>
        <p:blipFill>
          <a:blip r:embed="rId6"/>
          <a:stretch>
            <a:fillRect/>
          </a:stretch>
        </p:blipFill>
        <p:spPr>
          <a:xfrm>
            <a:off x="24407383" y="10080062"/>
            <a:ext cx="5931385" cy="3456942"/>
          </a:xfrm>
          <a:prstGeom prst="rect">
            <a:avLst/>
          </a:prstGeom>
        </p:spPr>
      </p:pic>
      <p:pic>
        <p:nvPicPr>
          <p:cNvPr id="21" name="Picture 20"/>
          <p:cNvPicPr>
            <a:picLocks noChangeAspect="1"/>
          </p:cNvPicPr>
          <p:nvPr/>
        </p:nvPicPr>
        <p:blipFill>
          <a:blip r:embed="rId7"/>
          <a:stretch>
            <a:fillRect/>
          </a:stretch>
        </p:blipFill>
        <p:spPr>
          <a:xfrm>
            <a:off x="17009058" y="14056886"/>
            <a:ext cx="8356208" cy="5063921"/>
          </a:xfrm>
          <a:prstGeom prst="rect">
            <a:avLst/>
          </a:prstGeom>
        </p:spPr>
      </p:pic>
      <p:pic>
        <p:nvPicPr>
          <p:cNvPr id="23" name="Picture 22"/>
          <p:cNvPicPr>
            <a:picLocks noChangeAspect="1"/>
          </p:cNvPicPr>
          <p:nvPr/>
        </p:nvPicPr>
        <p:blipFill>
          <a:blip r:embed="rId8"/>
          <a:stretch>
            <a:fillRect/>
          </a:stretch>
        </p:blipFill>
        <p:spPr>
          <a:xfrm>
            <a:off x="25591206" y="14144671"/>
            <a:ext cx="6608845" cy="4194247"/>
          </a:xfrm>
          <a:prstGeom prst="rect">
            <a:avLst/>
          </a:prstGeom>
        </p:spPr>
      </p:pic>
      <p:pic>
        <p:nvPicPr>
          <p:cNvPr id="24" name="Picture 23"/>
          <p:cNvPicPr>
            <a:picLocks noChangeAspect="1"/>
          </p:cNvPicPr>
          <p:nvPr/>
        </p:nvPicPr>
        <p:blipFill>
          <a:blip r:embed="rId9"/>
          <a:stretch>
            <a:fillRect/>
          </a:stretch>
        </p:blipFill>
        <p:spPr>
          <a:xfrm>
            <a:off x="16817075" y="21744521"/>
            <a:ext cx="15758907" cy="1800528"/>
          </a:xfrm>
          <a:prstGeom prst="rect">
            <a:avLst/>
          </a:prstGeom>
        </p:spPr>
      </p:pic>
      <p:pic>
        <p:nvPicPr>
          <p:cNvPr id="25" name="Picture 24"/>
          <p:cNvPicPr>
            <a:picLocks noChangeAspect="1"/>
          </p:cNvPicPr>
          <p:nvPr/>
        </p:nvPicPr>
        <p:blipFill>
          <a:blip r:embed="rId10"/>
          <a:stretch>
            <a:fillRect/>
          </a:stretch>
        </p:blipFill>
        <p:spPr>
          <a:xfrm>
            <a:off x="16817074" y="23523410"/>
            <a:ext cx="15723369" cy="2941022"/>
          </a:xfrm>
          <a:prstGeom prst="rect">
            <a:avLst/>
          </a:prstGeom>
        </p:spPr>
      </p:pic>
      <p:pic>
        <p:nvPicPr>
          <p:cNvPr id="28" name="Picture 27"/>
          <p:cNvPicPr>
            <a:picLocks noChangeAspect="1"/>
          </p:cNvPicPr>
          <p:nvPr/>
        </p:nvPicPr>
        <p:blipFill>
          <a:blip r:embed="rId11"/>
          <a:stretch>
            <a:fillRect/>
          </a:stretch>
        </p:blipFill>
        <p:spPr>
          <a:xfrm>
            <a:off x="16869189" y="26627204"/>
            <a:ext cx="7950200" cy="5613400"/>
          </a:xfrm>
          <a:prstGeom prst="rect">
            <a:avLst/>
          </a:prstGeom>
        </p:spPr>
      </p:pic>
      <p:sp>
        <p:nvSpPr>
          <p:cNvPr id="123" name="Rectangle 122">
            <a:extLst>
              <a:ext uri="{FF2B5EF4-FFF2-40B4-BE49-F238E27FC236}">
                <a16:creationId xmlns:a16="http://schemas.microsoft.com/office/drawing/2014/main" xmlns="" id="{2425CCF4-E399-4177-9C2C-908CBECBAC23}"/>
              </a:ext>
            </a:extLst>
          </p:cNvPr>
          <p:cNvSpPr/>
          <p:nvPr/>
        </p:nvSpPr>
        <p:spPr>
          <a:xfrm>
            <a:off x="25030381" y="26803332"/>
            <a:ext cx="7358808" cy="4401205"/>
          </a:xfrm>
          <a:prstGeom prst="rect">
            <a:avLst/>
          </a:prstGeom>
          <a:solidFill>
            <a:schemeClr val="accent1">
              <a:lumMod val="20000"/>
              <a:lumOff val="80000"/>
            </a:schemeClr>
          </a:solidFill>
        </p:spPr>
        <p:txBody>
          <a:bodyPr wrap="square">
            <a:spAutoFit/>
          </a:bodyPr>
          <a:lstStyle/>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a:latin typeface="Helvetica" charset="0"/>
                <a:ea typeface="Helvetica" charset="0"/>
                <a:cs typeface="Helvetica" charset="0"/>
              </a:rPr>
              <a:t>#</a:t>
            </a:r>
            <a:r>
              <a:rPr lang="en-US" altLang="zh-TW" sz="2000" dirty="0" smtClean="0">
                <a:latin typeface="Helvetica" charset="0"/>
                <a:ea typeface="Helvetica" charset="0"/>
                <a:cs typeface="Helvetica" charset="0"/>
              </a:rPr>
              <a:t>1)</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fitted(reg_cd1) in 9171 controls (cd1$TARGET 0) &lt; 829 cases (cd1$TARGET 1</a:t>
            </a:r>
            <a:r>
              <a:rPr lang="en-US" sz="2000" dirty="0" smtClean="0">
                <a:latin typeface="Helvetica" charset="0"/>
                <a:ea typeface="Helvetica" charset="0"/>
                <a:cs typeface="Helvetica" charset="0"/>
              </a:rPr>
              <a:t>)</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a:t>
            </a:r>
            <a:r>
              <a:rPr lang="en-US" sz="2000" dirty="0" smtClean="0">
                <a:latin typeface="Helvetica" charset="0"/>
                <a:ea typeface="Helvetica" charset="0"/>
                <a:cs typeface="Helvetica" charset="0"/>
              </a:rPr>
              <a:t>0.6981</a:t>
            </a:r>
          </a:p>
          <a:p>
            <a:pPr marL="135840" lvl="2" defTabSz="954176">
              <a:defRPr/>
            </a:pPr>
            <a:endParaRPr lang="en-US" altLang="zh-TW" sz="2000" dirty="0" smtClean="0">
              <a:latin typeface="Helvetica" charset="0"/>
              <a:ea typeface="Helvetica" charset="0"/>
              <a:cs typeface="Helvetica" charset="0"/>
            </a:endParaRPr>
          </a:p>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#2)</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fitted(reg_cd2) in 9171 controls (cd2$TARGET 0) &lt; 829 cases (cd2$TARGET 1). </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a:t>
            </a:r>
            <a:r>
              <a:rPr lang="en-US" sz="2000" dirty="0" smtClean="0">
                <a:latin typeface="Helvetica" charset="0"/>
                <a:ea typeface="Helvetica" charset="0"/>
                <a:cs typeface="Helvetica" charset="0"/>
              </a:rPr>
              <a:t>0.6993</a:t>
            </a:r>
          </a:p>
          <a:p>
            <a:pPr marL="135840" lvl="2" defTabSz="954176">
              <a:defRPr/>
            </a:pPr>
            <a:endParaRPr lang="en-US" altLang="zh-TW" sz="2000" dirty="0" smtClean="0">
              <a:latin typeface="Helvetica" charset="0"/>
              <a:ea typeface="Helvetica" charset="0"/>
              <a:cs typeface="Helvetica" charset="0"/>
            </a:endParaRPr>
          </a:p>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#3)</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fitted(reg_cd3) in 9171 controls (cd3$TARGET 0) &lt; 829 cases (cd3$TARGET 1). </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0.6986</a:t>
            </a:r>
            <a:endParaRPr lang="en-US" sz="2000" kern="0" dirty="0">
              <a:latin typeface="Helvetica" charset="0"/>
              <a:ea typeface="Helvetica" charset="0"/>
              <a:cs typeface="Helvetica" charset="0"/>
            </a:endParaRPr>
          </a:p>
        </p:txBody>
      </p:sp>
      <p:sp>
        <p:nvSpPr>
          <p:cNvPr id="125" name="Rectangle 124">
            <a:extLst>
              <a:ext uri="{FF2B5EF4-FFF2-40B4-BE49-F238E27FC236}">
                <a16:creationId xmlns:a16="http://schemas.microsoft.com/office/drawing/2014/main" xmlns="" id="{2425CCF4-E399-4177-9C2C-908CBECBAC23}"/>
              </a:ext>
            </a:extLst>
          </p:cNvPr>
          <p:cNvSpPr/>
          <p:nvPr/>
        </p:nvSpPr>
        <p:spPr>
          <a:xfrm>
            <a:off x="33327147" y="6266017"/>
            <a:ext cx="7358808" cy="1631216"/>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NAME_INCOME_TYPE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AMT_CREDIT</a:t>
            </a:r>
            <a:r>
              <a:rPr lang="en-US" altLang="zh-TW" sz="2000" dirty="0" smtClean="0">
                <a:latin typeface="Helvetica" charset="0"/>
                <a:ea typeface="Helvetica" charset="0"/>
                <a:cs typeface="Helvetica" charset="0"/>
              </a:rPr>
              <a:t>:</a:t>
            </a:r>
            <a:r>
              <a:rPr lang="en-US" sz="2000" dirty="0">
                <a:latin typeface="Helvetica" charset="0"/>
                <a:ea typeface="Helvetica" charset="0"/>
                <a:cs typeface="Helvetica" charset="0"/>
              </a:rPr>
              <a:t> </a:t>
            </a:r>
            <a:endParaRPr lang="en-US" sz="2000" dirty="0" smtClean="0">
              <a:latin typeface="Helvetica" charset="0"/>
              <a:ea typeface="Helvetica" charset="0"/>
              <a:cs typeface="Helvetica" charset="0"/>
            </a:endParaRPr>
          </a:p>
          <a:p>
            <a:pPr marL="135840" lvl="2" algn="just" defTabSz="954176">
              <a:defRPr/>
            </a:pPr>
            <a:r>
              <a:rPr lang="en-US" sz="2000" dirty="0" smtClean="0">
                <a:latin typeface="Helvetica" charset="0"/>
                <a:ea typeface="Helvetica" charset="0"/>
                <a:cs typeface="Helvetica" charset="0"/>
              </a:rPr>
              <a:t>The </a:t>
            </a:r>
            <a:r>
              <a:rPr lang="en-US" sz="2000" dirty="0">
                <a:latin typeface="Helvetica" charset="0"/>
                <a:ea typeface="Helvetica" charset="0"/>
                <a:cs typeface="Helvetica" charset="0"/>
              </a:rPr>
              <a:t>amount of credit a client has is typically based on his income type in the financial practice. For example, state servants’ incomes are considered more stable and banks typically give them higher amounts of credits. </a:t>
            </a:r>
            <a:endParaRPr lang="en-US" sz="2000" kern="0" dirty="0">
              <a:latin typeface="Helvetica" charset="0"/>
              <a:ea typeface="Helvetica" charset="0"/>
              <a:cs typeface="Helvetica" charset="0"/>
            </a:endParaRPr>
          </a:p>
        </p:txBody>
      </p:sp>
      <p:sp>
        <p:nvSpPr>
          <p:cNvPr id="126" name="Rectangle 125">
            <a:extLst>
              <a:ext uri="{FF2B5EF4-FFF2-40B4-BE49-F238E27FC236}">
                <a16:creationId xmlns:a16="http://schemas.microsoft.com/office/drawing/2014/main" xmlns="" id="{2425CCF4-E399-4177-9C2C-908CBECBAC23}"/>
              </a:ext>
            </a:extLst>
          </p:cNvPr>
          <p:cNvSpPr/>
          <p:nvPr/>
        </p:nvSpPr>
        <p:spPr>
          <a:xfrm>
            <a:off x="33327147" y="11145727"/>
            <a:ext cx="7454136" cy="1323439"/>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NAME_EDUCATION_TYPE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AMT_INCOME_TOTAL</a:t>
            </a:r>
            <a:r>
              <a:rPr lang="en-US" altLang="zh-TW" sz="2000" dirty="0" smtClean="0">
                <a:latin typeface="Helvetica" charset="0"/>
                <a:ea typeface="Helvetica" charset="0"/>
                <a:cs typeface="Helvetica" charset="0"/>
              </a:rPr>
              <a:t>:</a:t>
            </a:r>
          </a:p>
          <a:p>
            <a:pPr marL="135840" lvl="2" defTabSz="954176">
              <a:defRPr/>
            </a:pPr>
            <a:r>
              <a:rPr lang="en-US" sz="2000" dirty="0" smtClean="0">
                <a:latin typeface="Helvetica" charset="0"/>
                <a:ea typeface="Helvetica" charset="0"/>
                <a:cs typeface="Helvetica" charset="0"/>
              </a:rPr>
              <a:t>The </a:t>
            </a:r>
            <a:r>
              <a:rPr lang="en-US" sz="2000" dirty="0">
                <a:latin typeface="Helvetica" charset="0"/>
                <a:ea typeface="Helvetica" charset="0"/>
                <a:cs typeface="Helvetica" charset="0"/>
              </a:rPr>
              <a:t>amount of income is typically associated with the highest education he or her received. </a:t>
            </a:r>
            <a:endParaRPr lang="en-US" sz="2000" dirty="0" smtClean="0">
              <a:latin typeface="Helvetica" charset="0"/>
              <a:ea typeface="Helvetica" charset="0"/>
              <a:cs typeface="Helvetica" charset="0"/>
            </a:endParaRPr>
          </a:p>
          <a:p>
            <a:pPr marL="135840" lvl="2" defTabSz="954176">
              <a:defRPr/>
            </a:pPr>
            <a:endParaRPr lang="en-US" sz="2000" kern="0" dirty="0">
              <a:latin typeface="Helvetica" charset="0"/>
              <a:ea typeface="Helvetica" charset="0"/>
              <a:cs typeface="Helvetica" charset="0"/>
            </a:endParaRPr>
          </a:p>
        </p:txBody>
      </p:sp>
      <p:pic>
        <p:nvPicPr>
          <p:cNvPr id="34" name="Picture 33"/>
          <p:cNvPicPr>
            <a:picLocks noChangeAspect="1"/>
          </p:cNvPicPr>
          <p:nvPr/>
        </p:nvPicPr>
        <p:blipFill>
          <a:blip r:embed="rId12"/>
          <a:stretch>
            <a:fillRect/>
          </a:stretch>
        </p:blipFill>
        <p:spPr>
          <a:xfrm>
            <a:off x="33327147" y="8108579"/>
            <a:ext cx="7195417" cy="2736555"/>
          </a:xfrm>
          <a:prstGeom prst="rect">
            <a:avLst/>
          </a:prstGeom>
        </p:spPr>
      </p:pic>
      <p:pic>
        <p:nvPicPr>
          <p:cNvPr id="37" name="Picture 36"/>
          <p:cNvPicPr>
            <a:picLocks noChangeAspect="1"/>
          </p:cNvPicPr>
          <p:nvPr/>
        </p:nvPicPr>
        <p:blipFill>
          <a:blip r:embed="rId13"/>
          <a:stretch>
            <a:fillRect/>
          </a:stretch>
        </p:blipFill>
        <p:spPr>
          <a:xfrm>
            <a:off x="33425087" y="12568878"/>
            <a:ext cx="7323447" cy="2849463"/>
          </a:xfrm>
          <a:prstGeom prst="rect">
            <a:avLst/>
          </a:prstGeom>
        </p:spPr>
      </p:pic>
      <p:sp>
        <p:nvSpPr>
          <p:cNvPr id="130" name="Rectangle 129">
            <a:extLst>
              <a:ext uri="{FF2B5EF4-FFF2-40B4-BE49-F238E27FC236}">
                <a16:creationId xmlns:a16="http://schemas.microsoft.com/office/drawing/2014/main" xmlns="" id="{2425CCF4-E399-4177-9C2C-908CBECBAC23}"/>
              </a:ext>
            </a:extLst>
          </p:cNvPr>
          <p:cNvSpPr/>
          <p:nvPr/>
        </p:nvSpPr>
        <p:spPr>
          <a:xfrm>
            <a:off x="41181794" y="11088022"/>
            <a:ext cx="7358808" cy="1323439"/>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OCCUPATION_TYPE</a:t>
            </a:r>
            <a:r>
              <a:rPr lang="en-US" sz="2000" b="1" dirty="0">
                <a:latin typeface="Helvetica" charset="0"/>
                <a:ea typeface="Helvetica" charset="0"/>
                <a:cs typeface="Helvetica" charset="0"/>
              </a:rPr>
              <a:t> </a:t>
            </a:r>
            <a:r>
              <a:rPr lang="en-US" sz="2000" dirty="0">
                <a:latin typeface="Helvetica" charset="0"/>
                <a:ea typeface="Helvetica" charset="0"/>
                <a:cs typeface="Helvetica" charset="0"/>
              </a:rPr>
              <a:t>versus </a:t>
            </a:r>
            <a:r>
              <a:rPr lang="en-US" sz="2000" b="1" dirty="0" smtClean="0">
                <a:latin typeface="Helvetica" charset="0"/>
                <a:ea typeface="Helvetica" charset="0"/>
                <a:cs typeface="Helvetica" charset="0"/>
              </a:rPr>
              <a:t>AMT_INCOME_TOTAL</a:t>
            </a:r>
            <a:r>
              <a:rPr lang="en-US" altLang="zh-TW" sz="2000" dirty="0" smtClean="0">
                <a:latin typeface="Helvetica" charset="0"/>
                <a:ea typeface="Helvetica" charset="0"/>
                <a:cs typeface="Helvetica" charset="0"/>
              </a:rPr>
              <a:t>:</a:t>
            </a:r>
          </a:p>
          <a:p>
            <a:pPr marL="135840" lvl="2" algn="just" defTabSz="954176">
              <a:defRPr/>
            </a:pPr>
            <a:r>
              <a:rPr lang="en-US" sz="2000" dirty="0" smtClean="0">
                <a:latin typeface="Helvetica" charset="0"/>
                <a:ea typeface="Helvetica" charset="0"/>
                <a:cs typeface="Helvetica" charset="0"/>
              </a:rPr>
              <a:t>Different </a:t>
            </a:r>
            <a:r>
              <a:rPr lang="en-US" sz="2000" dirty="0">
                <a:latin typeface="Helvetica" charset="0"/>
                <a:ea typeface="Helvetica" charset="0"/>
                <a:cs typeface="Helvetica" charset="0"/>
              </a:rPr>
              <a:t>kinds of occupation generally have different levels of incomes. For example, high skill tech staffs typically have higher incomes than cleaning staffs.</a:t>
            </a:r>
            <a:endParaRPr lang="en-US" sz="2000" kern="0" dirty="0">
              <a:latin typeface="Helvetica" charset="0"/>
              <a:ea typeface="Helvetica" charset="0"/>
              <a:cs typeface="Helvetica" charset="0"/>
            </a:endParaRPr>
          </a:p>
        </p:txBody>
      </p:sp>
      <p:pic>
        <p:nvPicPr>
          <p:cNvPr id="38" name="Picture 37"/>
          <p:cNvPicPr>
            <a:picLocks noChangeAspect="1"/>
          </p:cNvPicPr>
          <p:nvPr/>
        </p:nvPicPr>
        <p:blipFill>
          <a:blip r:embed="rId14"/>
          <a:stretch>
            <a:fillRect/>
          </a:stretch>
        </p:blipFill>
        <p:spPr>
          <a:xfrm>
            <a:off x="40943248" y="12556316"/>
            <a:ext cx="7420240" cy="2820753"/>
          </a:xfrm>
          <a:prstGeom prst="rect">
            <a:avLst/>
          </a:prstGeom>
        </p:spPr>
      </p:pic>
      <p:sp>
        <p:nvSpPr>
          <p:cNvPr id="132" name="Rectangle 131">
            <a:extLst>
              <a:ext uri="{FF2B5EF4-FFF2-40B4-BE49-F238E27FC236}">
                <a16:creationId xmlns:a16="http://schemas.microsoft.com/office/drawing/2014/main" xmlns="" id="{2425CCF4-E399-4177-9C2C-908CBECBAC23}"/>
              </a:ext>
            </a:extLst>
          </p:cNvPr>
          <p:cNvSpPr/>
          <p:nvPr/>
        </p:nvSpPr>
        <p:spPr>
          <a:xfrm>
            <a:off x="41181794" y="6298550"/>
            <a:ext cx="7358808" cy="1631216"/>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ORGANIZATION_TYPE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AMT_CREDIT</a:t>
            </a:r>
            <a:r>
              <a:rPr lang="en-US" altLang="zh-TW" sz="2000" dirty="0" smtClean="0">
                <a:latin typeface="Helvetica" charset="0"/>
                <a:ea typeface="Helvetica" charset="0"/>
                <a:cs typeface="Helvetica" charset="0"/>
              </a:rPr>
              <a:t>:</a:t>
            </a:r>
            <a:r>
              <a:rPr lang="en-US" sz="2000" dirty="0">
                <a:latin typeface="Helvetica" charset="0"/>
                <a:ea typeface="Helvetica" charset="0"/>
                <a:cs typeface="Helvetica" charset="0"/>
              </a:rPr>
              <a:t> </a:t>
            </a:r>
            <a:endParaRPr lang="en-US" sz="2000" dirty="0" smtClean="0">
              <a:latin typeface="Helvetica" charset="0"/>
              <a:ea typeface="Helvetica" charset="0"/>
              <a:cs typeface="Helvetica" charset="0"/>
            </a:endParaRPr>
          </a:p>
          <a:p>
            <a:pPr marL="135840" lvl="2" defTabSz="954176">
              <a:defRPr/>
            </a:pPr>
            <a:r>
              <a:rPr lang="en-US" sz="2000" dirty="0" smtClean="0">
                <a:latin typeface="Helvetica" charset="0"/>
                <a:ea typeface="Helvetica" charset="0"/>
                <a:cs typeface="Helvetica" charset="0"/>
              </a:rPr>
              <a:t>For </a:t>
            </a:r>
            <a:r>
              <a:rPr lang="en-US" sz="2000" dirty="0">
                <a:latin typeface="Helvetica" charset="0"/>
                <a:ea typeface="Helvetica" charset="0"/>
                <a:cs typeface="Helvetica" charset="0"/>
              </a:rPr>
              <a:t>most banks’ practices, banks generally offer different credit amounts for people work in different organizations. For example, most banks offer Fortune 500 companies’ employees more credits. </a:t>
            </a:r>
            <a:endParaRPr lang="en-US" sz="2000" kern="0" dirty="0">
              <a:latin typeface="Helvetica" charset="0"/>
              <a:ea typeface="Helvetica" charset="0"/>
              <a:cs typeface="Helvetica" charset="0"/>
            </a:endParaRPr>
          </a:p>
        </p:txBody>
      </p:sp>
      <p:pic>
        <p:nvPicPr>
          <p:cNvPr id="39" name="Picture 38"/>
          <p:cNvPicPr>
            <a:picLocks noChangeAspect="1"/>
          </p:cNvPicPr>
          <p:nvPr/>
        </p:nvPicPr>
        <p:blipFill>
          <a:blip r:embed="rId15"/>
          <a:stretch>
            <a:fillRect/>
          </a:stretch>
        </p:blipFill>
        <p:spPr>
          <a:xfrm>
            <a:off x="40896808" y="8031842"/>
            <a:ext cx="7643794" cy="2885992"/>
          </a:xfrm>
          <a:prstGeom prst="rect">
            <a:avLst/>
          </a:prstGeom>
        </p:spPr>
      </p:pic>
      <p:graphicFrame>
        <p:nvGraphicFramePr>
          <p:cNvPr id="53" name="Table 52"/>
          <p:cNvGraphicFramePr>
            <a:graphicFrameLocks noGrp="1"/>
          </p:cNvGraphicFramePr>
          <p:nvPr>
            <p:extLst>
              <p:ext uri="{D42A27DB-BD31-4B8C-83A1-F6EECF244321}">
                <p14:modId xmlns:p14="http://schemas.microsoft.com/office/powerpoint/2010/main" val="153589861"/>
              </p:ext>
            </p:extLst>
          </p:nvPr>
        </p:nvGraphicFramePr>
        <p:xfrm>
          <a:off x="33147269" y="17034295"/>
          <a:ext cx="5194300" cy="9547860"/>
        </p:xfrm>
        <a:graphic>
          <a:graphicData uri="http://schemas.openxmlformats.org/drawingml/2006/table">
            <a:tbl>
              <a:tblPr/>
              <a:tblGrid>
                <a:gridCol w="3538974"/>
                <a:gridCol w="827663"/>
                <a:gridCol w="827663"/>
              </a:tblGrid>
              <a:tr h="215900">
                <a:tc>
                  <a:txBody>
                    <a:bodyPr/>
                    <a:lstStyle/>
                    <a:p>
                      <a:pPr algn="l" fontAlgn="b"/>
                      <a:r>
                        <a:rPr lang="sk-SK" sz="1200" b="0" i="0" u="none" strike="noStrike">
                          <a:solidFill>
                            <a:srgbClr val="000000"/>
                          </a:solidFill>
                          <a:effectLst/>
                          <a:latin typeface="Helvetica" charset="0"/>
                        </a:rPr>
                        <a:t> </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df</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p.value</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203200">
                <a:tc>
                  <a:txBody>
                    <a:bodyPr/>
                    <a:lstStyle/>
                    <a:p>
                      <a:pPr algn="l" fontAlgn="b"/>
                      <a:r>
                        <a:rPr lang="en-US" sz="1200" b="0" i="0" u="none" strike="noStrike">
                          <a:solidFill>
                            <a:srgbClr val="000000"/>
                          </a:solidFill>
                          <a:effectLst/>
                          <a:latin typeface="Helvetica" charset="0"/>
                        </a:rPr>
                        <a:t>(Intercept)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is-IS" sz="1200" b="0" i="0" u="none" strike="noStrike">
                          <a:solidFill>
                            <a:srgbClr val="000000"/>
                          </a:solidFill>
                          <a:effectLst/>
                          <a:latin typeface="Helvetica" charset="0"/>
                        </a:rPr>
                        <a:t>9842.13067</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nb-NO" sz="1200" b="0" i="0" u="none" strike="noStrike">
                          <a:solidFill>
                            <a:srgbClr val="000000"/>
                          </a:solidFill>
                          <a:effectLst/>
                          <a:latin typeface="Helvetica" charset="0"/>
                        </a:rPr>
                        <a:t>5.24E-01</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CODE_GENDERM</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9847.07017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3.28E-09</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NAME_CONTRACT_TYPERevolving loans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9667.51517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2.57E-07</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AMT_INCOME_TOTAL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9030.00715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1.63E-01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FLAG_OWN_CARY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9859.54073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1.17E-06</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FLAG_OWN_REALTYY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9757.98866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4.02E-01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AMT_CREDIT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9807.46426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2.33E-01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AMT_ANNUITY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9841.48892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NAME_TYPE_SUITEChildren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9835.74541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5.87E-01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NAME_TYPE_SUITEFamily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9851.82268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8.27E-01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NAME_TYPE_SUITEGroup of people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9854.89304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3.80E-01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NAME_TYPE_SUITEOther_A</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9856.74596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NAME_TYPE_SUITEOther_B</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9853.70456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NAME_TYPE_SUITESpouse, partner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9854.28935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NAME_TYPE_SUITEUnaccompanied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9846.19867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7.31E-01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NAME_INCOME_TYPECommercial associate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9845.81218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NAME_INCOME_TYPEPensioner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9850.37841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6.89E-01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NAME_INCOME_TYPEState servant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9846.11085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7.09E-01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NAME_INCOME_TYPEStudent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9858.09436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8.03E-01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NAME_INCOME_TYPEUnemployed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9852.5637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NAME_INCOME_TYPEWorking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9845.49705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7.70E-01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NAME_EDUCATION_TYPEHigher education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9857.85728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NAME_EDUCATION_TYPEIncomplete higher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9857.92865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6.59E-01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NAME_EDUCATION_TYPELower secondary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9856.82413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NAME_EDUCATION_TYPESecondary / secondary special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9858.02816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NAME_FAMILY_STATUSMarried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9851.19907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5.17E-01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NAME_FAMILY_STATUSSeparated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9852.71466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9.22E-01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NAME_FAMILY_STATUSSingle / not married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9855.64716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NAME_FAMILY_STATUSWidow</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9801.823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NAME_HOUSING_TYPEHouse /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9850.15576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NAME_HOUSING_TYPEMunicipal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9852.04325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NAME_HOUSING_TYPEOffice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9855.89066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3.79E-01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NAME_HOUSING_TYPERented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9857.25008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NAME_HOUSING_TYPEWith parents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9853.18499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REGION_POPULATION_RELATIVE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en-US" sz="1200" b="0" i="0" u="none" strike="noStrike">
                          <a:solidFill>
                            <a:srgbClr val="000000"/>
                          </a:solidFill>
                          <a:effectLst/>
                          <a:latin typeface="Helvetica" charset="0"/>
                        </a:rPr>
                        <a:t>9810.09843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DAYS_BIRTH</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9852.36184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9.36E-04</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DAYS_EMPLOYED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9851.66253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2.40E-05</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OWN_CAR_AGE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62.44924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OCCUPATION_TYPEAccountants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9795.1436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OCCUPATION_TYPECleaning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9849.07232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OCCUPATION_TYPECooking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9859.54353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5.00E-01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OCCUPATION_TYPECore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9857.26052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6.83E-01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OCCUPATION_TYPEDrivers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9849.62182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OCCUPATION_TYPEHigh skill tech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dirty="0">
                          <a:solidFill>
                            <a:srgbClr val="000000"/>
                          </a:solidFill>
                          <a:effectLst/>
                          <a:latin typeface="Helvetica" charset="0"/>
                        </a:rPr>
                        <a:t>9857.56269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a:solidFill>
                            <a:srgbClr val="000000"/>
                          </a:solidFill>
                          <a:effectLst/>
                          <a:latin typeface="Helvetica" charset="0"/>
                        </a:rPr>
                        <a:t>OCCUPATION_TYPEHR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hr-HR" sz="1200" b="0" i="0" u="none" strike="noStrike">
                          <a:solidFill>
                            <a:srgbClr val="000000"/>
                          </a:solidFill>
                          <a:effectLst/>
                          <a:latin typeface="Helvetica" charset="0"/>
                        </a:rPr>
                        <a:t>9845.41388</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9.18E-01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56" name="Table 55"/>
          <p:cNvGraphicFramePr>
            <a:graphicFrameLocks noGrp="1"/>
          </p:cNvGraphicFramePr>
          <p:nvPr>
            <p:extLst>
              <p:ext uri="{D42A27DB-BD31-4B8C-83A1-F6EECF244321}">
                <p14:modId xmlns:p14="http://schemas.microsoft.com/office/powerpoint/2010/main" val="2072835352"/>
              </p:ext>
            </p:extLst>
          </p:nvPr>
        </p:nvGraphicFramePr>
        <p:xfrm>
          <a:off x="38424317" y="17026675"/>
          <a:ext cx="5194300" cy="9563100"/>
        </p:xfrm>
        <a:graphic>
          <a:graphicData uri="http://schemas.openxmlformats.org/drawingml/2006/table">
            <a:tbl>
              <a:tblPr/>
              <a:tblGrid>
                <a:gridCol w="3538974"/>
                <a:gridCol w="827663"/>
                <a:gridCol w="827663"/>
              </a:tblGrid>
              <a:tr h="203200">
                <a:tc>
                  <a:txBody>
                    <a:bodyPr/>
                    <a:lstStyle/>
                    <a:p>
                      <a:pPr algn="l" fontAlgn="b"/>
                      <a:r>
                        <a:rPr lang="en-US" sz="1200" b="0" i="0" u="none" strike="noStrike">
                          <a:solidFill>
                            <a:srgbClr val="000000"/>
                          </a:solidFill>
                          <a:effectLst/>
                          <a:latin typeface="Helvetica" charset="0"/>
                        </a:rPr>
                        <a:t>OCCUPATION_TYPEIT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hr-HR" sz="1200" b="0" i="0" u="none" strike="noStrike">
                          <a:solidFill>
                            <a:srgbClr val="000000"/>
                          </a:solidFill>
                          <a:effectLst/>
                          <a:latin typeface="Helvetica" charset="0"/>
                        </a:rPr>
                        <a:t>9852.56666</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nb-NO" sz="1200" b="0" i="0" u="none" strike="noStrike">
                          <a:solidFill>
                            <a:srgbClr val="000000"/>
                          </a:solidFill>
                          <a:effectLst/>
                          <a:latin typeface="Helvetica" charset="0"/>
                        </a:rPr>
                        <a:t>6.42E-01</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OCCUPATION_TYPELaborers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9838.74883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OCCUPATION_TYPELow-skill Laborers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9839.0731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OCCUPATION_TYPEManagers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9854.13464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OCCUPATION_TYPEMedicine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9845.39368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OCCUPATION_TYPEPrivate service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9857.24427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OCCUPATION_TYPERealty agents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9858.84639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2.05E-01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OCCUPATION_TYPESales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9859.2331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OCCUPATION_TYPESecretaries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9855.14485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OCCUPATION_TYPESecurity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9850.20513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6.79E-02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OCCUPATION_TYPEWaiters/barmen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9857.58809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3.36E-02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9857.49802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9858.3043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8.87E-01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9859.79692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7.58E-01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9859.60681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9859.79036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ORGANIZATION_TYPEAgriculture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9851.96946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ORGANIZATION_TYPEBank</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9853.09656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9.07E-01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9849.95852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9852.76155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5.79E-01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9849.04393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8.90E-01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ORGANIZATION_TYPECleaning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9852.78481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ORGANIZATION_TYPEConstruction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9846.97936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ORGANIZATION_TYPECulture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9855.28352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ORGANIZATION_TYPEElectricity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9855.34649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ORGANIZATION_TYPEEmergency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9854.58245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8.13E-01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ORGANIZATION_TYPEGovernment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9849.3007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ORGANIZATION_TYPEHotel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9856.82784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ORGANIZATION_TYPEHousing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9853.55464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9849.99755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9848.57262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8.26E-01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9856.01441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3.29E-01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9852.40309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9856.14096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9849.73606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5.47E-01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9852.96031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9855.15334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8.83E-01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9857.90329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9848.23792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9851.75824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6.53E-01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ORGANIZATION_TYPEInsurance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9853.96224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4.21E-01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ORGANIZATION_TYPEKindergarten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9850.80883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ORGANIZATION_TYPELegal Services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9853.80085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ORGANIZATION_TYPEMedicine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9851.10286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5.81E-01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ORGANIZATION_TYPEMilitary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9853.58736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a:solidFill>
                            <a:srgbClr val="000000"/>
                          </a:solidFill>
                          <a:effectLst/>
                          <a:latin typeface="Helvetica" charset="0"/>
                        </a:rPr>
                        <a:t>ORGANIZATION_TYPEMobile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is-IS" sz="1200" b="0" i="0" u="none" strike="noStrike">
                          <a:solidFill>
                            <a:srgbClr val="000000"/>
                          </a:solidFill>
                          <a:effectLst/>
                          <a:latin typeface="Helvetica" charset="0"/>
                        </a:rPr>
                        <a:t>9857.00555</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3.82E-01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57" name="Table 56"/>
          <p:cNvGraphicFramePr>
            <a:graphicFrameLocks noGrp="1"/>
          </p:cNvGraphicFramePr>
          <p:nvPr>
            <p:extLst>
              <p:ext uri="{D42A27DB-BD31-4B8C-83A1-F6EECF244321}">
                <p14:modId xmlns:p14="http://schemas.microsoft.com/office/powerpoint/2010/main" val="1921081860"/>
              </p:ext>
            </p:extLst>
          </p:nvPr>
        </p:nvGraphicFramePr>
        <p:xfrm>
          <a:off x="43693143" y="17045336"/>
          <a:ext cx="5194300" cy="9156700"/>
        </p:xfrm>
        <a:graphic>
          <a:graphicData uri="http://schemas.openxmlformats.org/drawingml/2006/table">
            <a:tbl>
              <a:tblPr/>
              <a:tblGrid>
                <a:gridCol w="3538974"/>
                <a:gridCol w="827663"/>
                <a:gridCol w="827663"/>
              </a:tblGrid>
              <a:tr h="203200">
                <a:tc>
                  <a:txBody>
                    <a:bodyPr/>
                    <a:lstStyle/>
                    <a:p>
                      <a:pPr algn="l" fontAlgn="b"/>
                      <a:r>
                        <a:rPr lang="en-US" sz="1200" b="0" i="0" u="none" strike="noStrike">
                          <a:solidFill>
                            <a:srgbClr val="000000"/>
                          </a:solidFill>
                          <a:effectLst/>
                          <a:latin typeface="Helvetica" charset="0"/>
                        </a:rPr>
                        <a:t>ORGANIZATION_TYPEOther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9850.35832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ORGANIZATION_TYPEPolice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9852.53848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ORGANIZATION_TYPEPostal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9845.47055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ORGANIZATION_TYPERealtor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9857.75687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3.80E-02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ORGANIZATION_TYPEReligion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9858.83227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8.71E-01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ORGANIZATION_TYPERestaurant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9849.1406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ORGANIZATION_TYPESchool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9850.11849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ORGANIZATION_TYPESecurity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9851.1602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ORGANIZATION_TYPESecurity Ministries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9849.88328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ORGANIZATION_TYPESelf-employed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9850.71347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7.61E-01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ORGANIZATION_TYPEServices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9855.21952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8.87E-01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ORGANIZATION_TYPETelecom</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9855.53402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9847.12069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pt-BR" sz="1200" b="0" i="0" u="none" strike="noStrike">
                          <a:solidFill>
                            <a:srgbClr val="000000"/>
                          </a:solidFill>
                          <a:effectLst/>
                          <a:latin typeface="Helvetica" charset="0"/>
                        </a:rPr>
                        <a:t>9850.05884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9842.19071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8.25E-01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9858.41253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9850.30181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9.16E-01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9848.48774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9857.65978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9852.87199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9854.21526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9849.40373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ORGANIZATION_TYPEUniversity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9851.63858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ORGANIZATION_TYPEXNA</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9855.66774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2.35E-04</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1417.16708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250.28318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2.66E-01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260.8444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2.21E-01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311.38428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499.95796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172.24968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1.47E-01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521.47606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4.03E-01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302.47679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276.96744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AMR_REQ_CREDIT_BUREAU_SUM10</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6861.17223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6.79E-01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1787.91692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9659.66009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6.95E-01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9710.15537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5.26E-01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9819.14406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dirty="0">
                          <a:solidFill>
                            <a:srgbClr val="000000"/>
                          </a:solidFill>
                          <a:effectLst/>
                          <a:latin typeface="Helvetica" charset="0"/>
                        </a:rPr>
                        <a:t>9.23E-01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9501.72835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5.30E-01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9.20E-01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9859.35814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9491.65927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6.90E-01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AMR_REQ_CREDIT_BUREAU_SUM20</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9858.6555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8.44E-01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dirty="0">
                          <a:solidFill>
                            <a:srgbClr val="000000"/>
                          </a:solidFill>
                          <a:effectLst/>
                          <a:latin typeface="Helvetica" charset="0"/>
                        </a:rPr>
                        <a:t>AMR_REQ_CREDIT_BUREAU_SUM28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is-IS" sz="1200" b="0" i="0" u="none" strike="noStrike">
                          <a:solidFill>
                            <a:srgbClr val="000000"/>
                          </a:solidFill>
                          <a:effectLst/>
                          <a:latin typeface="Helvetica" charset="0"/>
                        </a:rPr>
                        <a:t>9833.279</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6.67E-01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pic>
        <p:nvPicPr>
          <p:cNvPr id="61" name="Picture 6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4750594" y="30914706"/>
            <a:ext cx="3590975" cy="1795488"/>
          </a:xfrm>
          <a:prstGeom prst="rect">
            <a:avLst/>
          </a:prstGeom>
        </p:spPr>
      </p:pic>
      <p:pic>
        <p:nvPicPr>
          <p:cNvPr id="448" name="Picture 447"/>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8276894" y="31148097"/>
            <a:ext cx="2104232" cy="1262539"/>
          </a:xfrm>
          <a:prstGeom prst="rect">
            <a:avLst/>
          </a:prstGeom>
        </p:spPr>
      </p:pic>
      <p:pic>
        <p:nvPicPr>
          <p:cNvPr id="449" name="Picture 448"/>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603818" y="31097174"/>
            <a:ext cx="1372950" cy="1372950"/>
          </a:xfrm>
          <a:prstGeom prst="rect">
            <a:avLst/>
          </a:prstGeom>
        </p:spPr>
      </p:pic>
      <p:pic>
        <p:nvPicPr>
          <p:cNvPr id="450" name="Picture 44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40821405" y="31367411"/>
            <a:ext cx="4713872" cy="932495"/>
          </a:xfrm>
          <a:prstGeom prst="rect">
            <a:avLst/>
          </a:prstGeom>
        </p:spPr>
      </p:pic>
    </p:spTree>
    <p:extLst>
      <p:ext uri="{BB962C8B-B14F-4D97-AF65-F5344CB8AC3E}">
        <p14:creationId xmlns:p14="http://schemas.microsoft.com/office/powerpoint/2010/main" val="13440135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11560</TotalTime>
  <Words>1189</Words>
  <Application>Microsoft Macintosh PowerPoint</Application>
  <PresentationFormat>Custom</PresentationFormat>
  <Paragraphs>524</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Calibri</vt:lpstr>
      <vt:lpstr>Calibri Light</vt:lpstr>
      <vt:lpstr>Courier New</vt:lpstr>
      <vt:lpstr>Helvetica</vt:lpstr>
      <vt:lpstr>PMingLiU</vt:lpstr>
      <vt:lpstr>Wingdings</vt:lpstr>
      <vt:lpstr>新細明體</vt:lpstr>
      <vt:lpstr>Arial</vt:lpstr>
      <vt:lpstr>Office Theme</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Yen-Liang Liu</dc:creator>
  <cp:lastModifiedBy>Microsoft Office User</cp:lastModifiedBy>
  <cp:revision>81</cp:revision>
  <cp:lastPrinted>2017-02-09T23:33:37Z</cp:lastPrinted>
  <dcterms:created xsi:type="dcterms:W3CDTF">2016-06-17T13:31:42Z</dcterms:created>
  <dcterms:modified xsi:type="dcterms:W3CDTF">2018-12-05T06:16:49Z</dcterms:modified>
</cp:coreProperties>
</file>

<file path=docProps/thumbnail.jpeg>
</file>